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embeddedFontLst>
    <p:embeddedFont>
      <p:font typeface="Century Gothic" panose="020B0502020202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hJ8dNtLwFX/5jqQt+TlMLxvGR0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874"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Contrairement à un prototype ou à un test de concept, un MVP est conçu non pas seulement pour répondre à des questions de design produit ou à des problématiques techniques, mais surtout et avant tout tester des hypothèses business fondamentales</a:t>
            </a:r>
            <a:endParaRPr/>
          </a:p>
          <a:p>
            <a:pPr marL="0" lvl="0" indent="0" algn="l" rtl="0">
              <a:spcBef>
                <a:spcPts val="0"/>
              </a:spcBef>
              <a:spcAft>
                <a:spcPts val="0"/>
              </a:spcAft>
              <a:buNone/>
            </a:pPr>
            <a:r>
              <a:rPr lang="fr-FR"/>
              <a:t>Un Minimum Viable Product est la plus petite chose que vous pouvez construire, qui délivre de la valeur client (et qui, comme bonus, capture une partie de cette valeur en retour). </a:t>
            </a:r>
            <a:endParaRPr/>
          </a:p>
          <a:p>
            <a:pPr marL="0" lvl="0" indent="0" algn="l" rtl="0">
              <a:spcBef>
                <a:spcPts val="0"/>
              </a:spcBef>
              <a:spcAft>
                <a:spcPts val="0"/>
              </a:spcAft>
              <a:buNone/>
            </a:pPr>
            <a:r>
              <a:rPr lang="fr-FR"/>
              <a:t>Délivrer de la valeur, c’est délivrer un service… Et donc créer une fonctionnalité produit qui rend effectivement ce service. Et face à ce service rendu, on peut commencer à s’attendre à un revenu en retour (direct ou indirect).</a:t>
            </a:r>
            <a:endParaRPr/>
          </a:p>
          <a:p>
            <a:pPr marL="0" lvl="0" indent="0" algn="l" rtl="0">
              <a:spcBef>
                <a:spcPts val="0"/>
              </a:spcBef>
              <a:spcAft>
                <a:spcPts val="0"/>
              </a:spcAft>
              <a:buNone/>
            </a:pPr>
            <a:endParaRPr/>
          </a:p>
        </p:txBody>
      </p:sp>
      <p:sp>
        <p:nvSpPr>
          <p:cNvPr id="243" name="Google Shape;24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Boucle :</a:t>
            </a:r>
            <a:endParaRPr/>
          </a:p>
          <a:p>
            <a:pPr marL="0" lvl="0" indent="0" algn="l" rtl="0">
              <a:spcBef>
                <a:spcPts val="0"/>
              </a:spcBef>
              <a:spcAft>
                <a:spcPts val="0"/>
              </a:spcAft>
              <a:buNone/>
            </a:pPr>
            <a:r>
              <a:rPr lang="fr-FR"/>
              <a:t>Construire un produit, mesurer la performance du produit qui va nous donner des données, de ces données on va tirer des apprentissages et à partir de ces apprentissages on va avoir de nouvelles idées pour pouvoir construire de nouveau.</a:t>
            </a:r>
            <a:endParaRPr/>
          </a:p>
          <a:p>
            <a:pPr marL="0" lvl="0" indent="0" algn="l" rtl="0">
              <a:spcBef>
                <a:spcPts val="0"/>
              </a:spcBef>
              <a:spcAft>
                <a:spcPts val="0"/>
              </a:spcAft>
              <a:buNone/>
            </a:pPr>
            <a:r>
              <a:rPr lang="fr-FR"/>
              <a:t>Fin de boucle -&gt; Continue dans ma direction ou vais-je faire un pivot (un pied à terre et changement de direction pour la suite ?</a:t>
            </a:r>
            <a:endParaRPr/>
          </a:p>
          <a:p>
            <a:pPr marL="0" lvl="0" indent="0" algn="l" rtl="0">
              <a:spcBef>
                <a:spcPts val="0"/>
              </a:spcBef>
              <a:spcAft>
                <a:spcPts val="0"/>
              </a:spcAft>
              <a:buNone/>
            </a:pPr>
            <a:r>
              <a:rPr lang="fr-FR"/>
              <a:t>En tant qu'entrepreneur Lean StartUp -&gt; Faire au plus vite les boucles. Pas attendre d'avoir tout le produit pour avoir l'apprentissage validée.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5" name="Google Shape;2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Ex : une entreprise américaine produisant des logiciels de gestion de comptabilité pour les impôts a utilisé une démarche Lean Startup pour un produit qui était dans le même domaine mais totalement différent.</a:t>
            </a:r>
            <a:endParaRPr/>
          </a:p>
        </p:txBody>
      </p:sp>
      <p:sp>
        <p:nvSpPr>
          <p:cNvPr id="302" name="Google Shape;30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Notre objectif est d'expédier un million d'unités ce trimestre.</a:t>
            </a:r>
            <a:endParaRPr/>
          </a:p>
          <a:p>
            <a:pPr marL="0" lvl="0" indent="0" algn="l" rtl="0">
              <a:spcBef>
                <a:spcPts val="0"/>
              </a:spcBef>
              <a:spcAft>
                <a:spcPts val="0"/>
              </a:spcAft>
              <a:buNone/>
            </a:pPr>
            <a:endParaRPr/>
          </a:p>
          <a:p>
            <a:pPr marL="0" lvl="0" indent="0" algn="l" rtl="0">
              <a:spcBef>
                <a:spcPts val="0"/>
              </a:spcBef>
              <a:spcAft>
                <a:spcPts val="0"/>
              </a:spcAft>
              <a:buNone/>
            </a:pPr>
            <a:r>
              <a:rPr lang="fr-FR"/>
              <a:t>avons-nous des objectifs pour rendre les clients contents ?</a:t>
            </a:r>
            <a:endParaRPr/>
          </a:p>
          <a:p>
            <a:pPr marL="0" lvl="0" indent="0" algn="l" rtl="0">
              <a:spcBef>
                <a:spcPts val="0"/>
              </a:spcBef>
              <a:spcAft>
                <a:spcPts val="0"/>
              </a:spcAft>
              <a:buNone/>
            </a:pPr>
            <a:endParaRPr/>
          </a:p>
          <a:p>
            <a:pPr marL="0" lvl="0" indent="0" algn="l" rtl="0">
              <a:spcBef>
                <a:spcPts val="0"/>
              </a:spcBef>
              <a:spcAft>
                <a:spcPts val="0"/>
              </a:spcAft>
              <a:buNone/>
            </a:pPr>
            <a:r>
              <a:rPr lang="fr-FR"/>
              <a:t>Je parle de nos objectifs, pas de leurs objectifs.</a:t>
            </a:r>
            <a:endParaRPr/>
          </a:p>
          <a:p>
            <a:pPr marL="0" lvl="0" indent="0" algn="l" rtl="0">
              <a:spcBef>
                <a:spcPts val="0"/>
              </a:spcBef>
              <a:spcAft>
                <a:spcPts val="0"/>
              </a:spcAft>
              <a:buNone/>
            </a:pPr>
            <a:r>
              <a:rPr lang="fr-FR"/>
              <a:t>totalement différent.</a:t>
            </a:r>
            <a:endParaRPr/>
          </a:p>
        </p:txBody>
      </p:sp>
      <p:sp>
        <p:nvSpPr>
          <p:cNvPr id="315" name="Google Shape;31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b="1"/>
              <a:t>Persévérer</a:t>
            </a:r>
            <a:r>
              <a:rPr lang="fr-FR"/>
              <a:t> en améliorant avec les leçons apprises</a:t>
            </a:r>
            <a:endParaRPr/>
          </a:p>
          <a:p>
            <a:pPr marL="0" lvl="0" indent="0" algn="l" rtl="0">
              <a:spcBef>
                <a:spcPts val="0"/>
              </a:spcBef>
              <a:spcAft>
                <a:spcPts val="0"/>
              </a:spcAft>
              <a:buNone/>
            </a:pPr>
            <a:r>
              <a:rPr lang="fr-FR" b="1"/>
              <a:t>PIVOT</a:t>
            </a:r>
            <a:r>
              <a:rPr lang="fr-FR"/>
              <a:t> : changement de direction sans changement de vision -&gt; Optimisation une fois le produit validé</a:t>
            </a:r>
            <a:endParaRPr/>
          </a:p>
          <a:p>
            <a:pPr marL="0" lvl="0" indent="0" algn="l" rtl="0">
              <a:spcBef>
                <a:spcPts val="0"/>
              </a:spcBef>
              <a:spcAft>
                <a:spcPts val="0"/>
              </a:spcAft>
              <a:buNone/>
            </a:pPr>
            <a:r>
              <a:rPr lang="fr-FR" b="1"/>
              <a:t>Changer de produit </a:t>
            </a:r>
            <a:r>
              <a:rPr lang="fr-FR"/>
              <a:t>-&gt; Contenu du produit</a:t>
            </a:r>
            <a:endParaRPr/>
          </a:p>
          <a:p>
            <a:pPr marL="0" lvl="0" indent="0" algn="l" rtl="0">
              <a:spcBef>
                <a:spcPts val="0"/>
              </a:spcBef>
              <a:spcAft>
                <a:spcPts val="0"/>
              </a:spcAft>
              <a:buNone/>
            </a:pPr>
            <a:r>
              <a:rPr lang="fr-FR" b="1"/>
              <a:t>Changer de cible </a:t>
            </a:r>
            <a:r>
              <a:rPr lang="fr-FR"/>
              <a:t>-&gt; Passer des femmes de 40 ans aux jeunes filles</a:t>
            </a:r>
            <a:endParaRPr/>
          </a:p>
          <a:p>
            <a:pPr marL="0" lvl="0" indent="0" algn="l" rtl="0">
              <a:spcBef>
                <a:spcPts val="0"/>
              </a:spcBef>
              <a:spcAft>
                <a:spcPts val="0"/>
              </a:spcAft>
              <a:buNone/>
            </a:pPr>
            <a:r>
              <a:rPr lang="fr-FR"/>
              <a:t>Abandonner </a:t>
            </a:r>
            <a:endParaRPr/>
          </a:p>
          <a:p>
            <a:pPr marL="0" lvl="0" indent="0" algn="l" rtl="0">
              <a:spcBef>
                <a:spcPts val="0"/>
              </a:spcBef>
              <a:spcAft>
                <a:spcPts val="0"/>
              </a:spcAft>
              <a:buNone/>
            </a:pPr>
            <a:br>
              <a:rPr lang="fr-FR"/>
            </a:br>
            <a:r>
              <a:rPr lang="fr-FR" b="1"/>
              <a:t>Ex Kitstarter -&gt; Donner celui de Morphée</a:t>
            </a:r>
            <a:endParaRPr/>
          </a:p>
          <a:p>
            <a:pPr marL="0" lvl="0" indent="0" algn="l" rtl="0">
              <a:spcBef>
                <a:spcPts val="0"/>
              </a:spcBef>
              <a:spcAft>
                <a:spcPts val="0"/>
              </a:spcAft>
              <a:buNone/>
            </a:pPr>
            <a:r>
              <a:rPr lang="fr-FR" b="0"/>
              <a:t>Client et investisseur</a:t>
            </a:r>
            <a:endParaRPr/>
          </a:p>
          <a:p>
            <a:pPr marL="0" lvl="0" indent="0" algn="l" rtl="0">
              <a:spcBef>
                <a:spcPts val="0"/>
              </a:spcBef>
              <a:spcAft>
                <a:spcPts val="0"/>
              </a:spcAft>
              <a:buNone/>
            </a:pPr>
            <a:r>
              <a:rPr lang="fr-FR" b="0"/>
              <a:t>MVP est juste une description du futur produit, de ses fonctionnalités et ce qui le différencie des autres produits</a:t>
            </a:r>
            <a:endParaRPr/>
          </a:p>
          <a:p>
            <a:pPr marL="0" lvl="0" indent="0" algn="l" rtl="0">
              <a:spcBef>
                <a:spcPts val="0"/>
              </a:spcBef>
              <a:spcAft>
                <a:spcPts val="0"/>
              </a:spcAft>
              <a:buNone/>
            </a:pPr>
            <a:r>
              <a:rPr lang="fr-FR" b="0"/>
              <a:t>Intérêt pour le créateur = Perte d’argent et de temps minimes</a:t>
            </a:r>
            <a:endParaRPr b="0"/>
          </a:p>
        </p:txBody>
      </p:sp>
      <p:sp>
        <p:nvSpPr>
          <p:cNvPr id="323" name="Google Shape;32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Raconte comment créer de la valeur pour le client</a:t>
            </a:r>
            <a:endParaRPr/>
          </a:p>
          <a:p>
            <a:pPr marL="0" lvl="0" indent="0" algn="l" rtl="0">
              <a:spcBef>
                <a:spcPts val="0"/>
              </a:spcBef>
              <a:spcAft>
                <a:spcPts val="0"/>
              </a:spcAft>
              <a:buNone/>
            </a:pPr>
            <a:endParaRPr/>
          </a:p>
        </p:txBody>
      </p:sp>
      <p:sp>
        <p:nvSpPr>
          <p:cNvPr id="391" name="Google Shape;39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Les actions des clients</a:t>
            </a:r>
            <a:endParaRPr/>
          </a:p>
        </p:txBody>
      </p:sp>
      <p:sp>
        <p:nvSpPr>
          <p:cNvPr id="401" name="Google Shape;40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Les problèmes rencontrés</a:t>
            </a:r>
            <a:endParaRPr/>
          </a:p>
        </p:txBody>
      </p:sp>
      <p:sp>
        <p:nvSpPr>
          <p:cNvPr id="409" name="Google Shape;40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Des gains attendus et inattendus</a:t>
            </a:r>
            <a:endParaRPr/>
          </a:p>
        </p:txBody>
      </p:sp>
      <p:sp>
        <p:nvSpPr>
          <p:cNvPr id="417" name="Google Shape;41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Création des produits et services pour répondre aux besoins des clients</a:t>
            </a:r>
            <a:endParaRPr/>
          </a:p>
        </p:txBody>
      </p:sp>
      <p:sp>
        <p:nvSpPr>
          <p:cNvPr id="441" name="Google Shape;4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Les antidouleurs -&gt; Permet de réduire les problèmes des clients</a:t>
            </a:r>
            <a:endParaRPr/>
          </a:p>
        </p:txBody>
      </p:sp>
      <p:sp>
        <p:nvSpPr>
          <p:cNvPr id="448" name="Google Shape;44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Créateur de gains et/ou composants identifiés attendus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Calibri"/>
              <a:buNone/>
            </a:pPr>
            <a:endParaRPr/>
          </a:p>
        </p:txBody>
      </p:sp>
      <p:sp>
        <p:nvSpPr>
          <p:cNvPr id="456" name="Google Shape;45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Raconte comment créer de la valeur pour le client</a:t>
            </a:r>
            <a:endParaRPr/>
          </a:p>
          <a:p>
            <a:pPr marL="0" marR="0" lvl="0" indent="0" algn="l" rtl="0">
              <a:lnSpc>
                <a:spcPct val="100000"/>
              </a:lnSpc>
              <a:spcBef>
                <a:spcPts val="0"/>
              </a:spcBef>
              <a:spcAft>
                <a:spcPts val="0"/>
              </a:spcAft>
              <a:buClr>
                <a:schemeClr val="dk1"/>
              </a:buClr>
              <a:buSzPts val="1200"/>
              <a:buFont typeface="Calibri"/>
              <a:buNone/>
            </a:pPr>
            <a:r>
              <a:rPr lang="fr-FR"/>
              <a:t>C’est une logique d’hypothèse</a:t>
            </a:r>
            <a:endParaRPr/>
          </a:p>
          <a:p>
            <a:pPr marL="0" lvl="0" indent="0" algn="l" rtl="0">
              <a:spcBef>
                <a:spcPts val="0"/>
              </a:spcBef>
              <a:spcAft>
                <a:spcPts val="0"/>
              </a:spcAft>
              <a:buNone/>
            </a:pPr>
            <a:endParaRPr/>
          </a:p>
          <a:p>
            <a:pPr marL="0" lvl="0" indent="0" algn="l" rtl="0">
              <a:spcBef>
                <a:spcPts val="0"/>
              </a:spcBef>
              <a:spcAft>
                <a:spcPts val="0"/>
              </a:spcAft>
              <a:buNone/>
            </a:pPr>
            <a:r>
              <a:rPr lang="fr-FR"/>
              <a:t>Contrôle du FIT = on regarde si la proposition de valeur que l’on a construite correspond bien à ce que le client ou du moins à notre perception du client</a:t>
            </a:r>
            <a:endParaRPr/>
          </a:p>
          <a:p>
            <a:pPr marL="228600" lvl="0" indent="-228600" algn="l" rtl="0">
              <a:spcBef>
                <a:spcPts val="0"/>
              </a:spcBef>
              <a:spcAft>
                <a:spcPts val="0"/>
              </a:spcAft>
              <a:buClr>
                <a:schemeClr val="dk1"/>
              </a:buClr>
              <a:buSzPts val="1200"/>
              <a:buFont typeface="Calibri"/>
              <a:buAutoNum type="arabicParenR"/>
            </a:pPr>
            <a:r>
              <a:rPr lang="fr-FR"/>
              <a:t>Une bonne solution</a:t>
            </a:r>
            <a:endParaRPr/>
          </a:p>
          <a:p>
            <a:pPr marL="228600" lvl="0" indent="-228600" algn="l" rtl="0">
              <a:spcBef>
                <a:spcPts val="0"/>
              </a:spcBef>
              <a:spcAft>
                <a:spcPts val="0"/>
              </a:spcAft>
              <a:buClr>
                <a:schemeClr val="dk1"/>
              </a:buClr>
              <a:buSzPts val="1200"/>
              <a:buFont typeface="Calibri"/>
              <a:buAutoNum type="arabicParenR"/>
            </a:pPr>
            <a:r>
              <a:rPr lang="fr-FR"/>
              <a:t>Un FIT avec le marché, est-ce que les clients sont prêt à payer</a:t>
            </a:r>
            <a:endParaRPr/>
          </a:p>
          <a:p>
            <a:pPr marL="228600" lvl="0" indent="-15240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fr-FR" sz="1200" b="0" i="0">
                <a:solidFill>
                  <a:schemeClr val="dk1"/>
                </a:solidFill>
                <a:latin typeface="Calibri"/>
                <a:ea typeface="Calibri"/>
                <a:cs typeface="Calibri"/>
                <a:sym typeface="Calibri"/>
              </a:rPr>
              <a:t>Terme défini par Marc Andreessen, le Product Market </a:t>
            </a:r>
            <a:r>
              <a:rPr lang="fr-FR" sz="1200" b="1" i="0">
                <a:solidFill>
                  <a:schemeClr val="dk1"/>
                </a:solidFill>
                <a:latin typeface="Calibri"/>
                <a:ea typeface="Calibri"/>
                <a:cs typeface="Calibri"/>
                <a:sym typeface="Calibri"/>
              </a:rPr>
              <a:t>Fit</a:t>
            </a:r>
            <a:r>
              <a:rPr lang="fr-FR" sz="1200" b="0" i="0">
                <a:solidFill>
                  <a:schemeClr val="dk1"/>
                </a:solidFill>
                <a:latin typeface="Calibri"/>
                <a:ea typeface="Calibri"/>
                <a:cs typeface="Calibri"/>
                <a:sym typeface="Calibri"/>
              </a:rPr>
              <a:t> signifie une rencontre et un accord parfait entre un produit et son </a:t>
            </a:r>
            <a:r>
              <a:rPr lang="fr-FR" sz="1200" b="1" i="0">
                <a:solidFill>
                  <a:schemeClr val="dk1"/>
                </a:solidFill>
                <a:latin typeface="Calibri"/>
                <a:ea typeface="Calibri"/>
                <a:cs typeface="Calibri"/>
                <a:sym typeface="Calibri"/>
              </a:rPr>
              <a:t>marché</a:t>
            </a:r>
            <a:r>
              <a:rPr lang="fr-FR" sz="1200" b="0" i="0">
                <a:solidFill>
                  <a:schemeClr val="dk1"/>
                </a:solidFill>
                <a:latin typeface="Calibri"/>
                <a:ea typeface="Calibri"/>
                <a:cs typeface="Calibri"/>
                <a:sym typeface="Calibri"/>
              </a:rPr>
              <a:t>, une évidence d'achat. ... </a:t>
            </a:r>
            <a:endParaRPr/>
          </a:p>
          <a:p>
            <a:pPr marL="0" lvl="0" indent="0" algn="l" rtl="0">
              <a:spcBef>
                <a:spcPts val="0"/>
              </a:spcBef>
              <a:spcAft>
                <a:spcPts val="0"/>
              </a:spcAft>
              <a:buClr>
                <a:schemeClr val="dk1"/>
              </a:buClr>
              <a:buSzPts val="1200"/>
              <a:buFont typeface="Calibri"/>
              <a:buNone/>
            </a:pPr>
            <a:r>
              <a:rPr lang="fr-FR" sz="1200" b="0" i="0">
                <a:solidFill>
                  <a:schemeClr val="dk1"/>
                </a:solidFill>
                <a:latin typeface="Calibri"/>
                <a:ea typeface="Calibri"/>
                <a:cs typeface="Calibri"/>
                <a:sym typeface="Calibri"/>
              </a:rPr>
              <a:t>Un « </a:t>
            </a:r>
            <a:r>
              <a:rPr lang="fr-FR" sz="1200" b="1" i="0">
                <a:solidFill>
                  <a:schemeClr val="dk1"/>
                </a:solidFill>
                <a:latin typeface="Calibri"/>
                <a:ea typeface="Calibri"/>
                <a:cs typeface="Calibri"/>
                <a:sym typeface="Calibri"/>
              </a:rPr>
              <a:t>fit</a:t>
            </a:r>
            <a:r>
              <a:rPr lang="fr-FR" sz="1200" b="0" i="0">
                <a:solidFill>
                  <a:schemeClr val="dk1"/>
                </a:solidFill>
                <a:latin typeface="Calibri"/>
                <a:ea typeface="Calibri"/>
                <a:cs typeface="Calibri"/>
                <a:sym typeface="Calibri"/>
              </a:rPr>
              <a:t> » parfait c'est le fait que votre cible comprenne votre produit, qu'elle l'achète et qu'elle en parle autour d'elle pour vous recommander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86" name="Google Shape;48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Représenté par 9 blocs qui décrivent l’économie de l’entreprise, ils couvrent les 4 dimensions de celle-ci</a:t>
            </a:r>
            <a:endParaRPr/>
          </a:p>
          <a:p>
            <a:pPr marL="0" lvl="0" indent="0" algn="l" rtl="0">
              <a:spcBef>
                <a:spcPts val="0"/>
              </a:spcBef>
              <a:spcAft>
                <a:spcPts val="0"/>
              </a:spcAft>
              <a:buNone/>
            </a:pPr>
            <a:r>
              <a:rPr lang="fr-FR" sz="1200" b="1" i="1">
                <a:solidFill>
                  <a:schemeClr val="dk1"/>
                </a:solidFill>
                <a:latin typeface="Calibri"/>
                <a:ea typeface="Calibri"/>
                <a:cs typeface="Calibri"/>
                <a:sym typeface="Calibri"/>
              </a:rPr>
              <a:t>Les</a:t>
            </a:r>
            <a:r>
              <a:rPr lang="fr-FR" sz="1200" b="1" i="0">
                <a:solidFill>
                  <a:schemeClr val="dk1"/>
                </a:solidFill>
                <a:latin typeface="Calibri"/>
                <a:ea typeface="Calibri"/>
                <a:cs typeface="Calibri"/>
                <a:sym typeface="Calibri"/>
              </a:rPr>
              <a:t> CLIENTS : </a:t>
            </a:r>
            <a:r>
              <a:rPr lang="fr-FR" sz="1200" b="0" i="0">
                <a:solidFill>
                  <a:schemeClr val="dk1"/>
                </a:solidFill>
                <a:latin typeface="Calibri"/>
                <a:ea typeface="Calibri"/>
                <a:cs typeface="Calibri"/>
                <a:sym typeface="Calibri"/>
              </a:rPr>
              <a:t>les segments de clientèle, la relation client et les canaux représentent le marketing, l’attractivité, la nouveauté, l’innovation donc s’apparentent au </a:t>
            </a:r>
            <a:r>
              <a:rPr lang="fr-FR" sz="1200" b="0" i="1">
                <a:solidFill>
                  <a:schemeClr val="dk1"/>
                </a:solidFill>
                <a:latin typeface="Calibri"/>
                <a:ea typeface="Calibri"/>
                <a:cs typeface="Calibri"/>
                <a:sym typeface="Calibri"/>
              </a:rPr>
              <a:t>jaune</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1" i="1">
                <a:solidFill>
                  <a:schemeClr val="dk1"/>
                </a:solidFill>
                <a:latin typeface="Calibri"/>
                <a:ea typeface="Calibri"/>
                <a:cs typeface="Calibri"/>
                <a:sym typeface="Calibri"/>
              </a:rPr>
              <a:t>L’OFFRE</a:t>
            </a:r>
            <a:r>
              <a:rPr lang="fr-FR" sz="1200" b="1" i="0">
                <a:solidFill>
                  <a:schemeClr val="dk1"/>
                </a:solidFill>
                <a:latin typeface="Calibri"/>
                <a:ea typeface="Calibri"/>
                <a:cs typeface="Calibri"/>
                <a:sym typeface="Calibri"/>
              </a:rPr>
              <a:t> :</a:t>
            </a:r>
            <a:r>
              <a:rPr lang="fr-FR" sz="1200" b="0" i="0">
                <a:solidFill>
                  <a:schemeClr val="dk1"/>
                </a:solidFill>
                <a:latin typeface="Calibri"/>
                <a:ea typeface="Calibri"/>
                <a:cs typeface="Calibri"/>
                <a:sym typeface="Calibri"/>
              </a:rPr>
              <a:t> la proposition de valeur et la différenciation représente notre valeur, nos différences, ce que nous apportons au monde donc s’apparente au </a:t>
            </a:r>
            <a:r>
              <a:rPr lang="fr-FR" sz="1200" b="0" i="1">
                <a:solidFill>
                  <a:schemeClr val="dk1"/>
                </a:solidFill>
                <a:latin typeface="Calibri"/>
                <a:ea typeface="Calibri"/>
                <a:cs typeface="Calibri"/>
                <a:sym typeface="Calibri"/>
              </a:rPr>
              <a:t>vert</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1" i="1">
                <a:solidFill>
                  <a:schemeClr val="dk1"/>
                </a:solidFill>
                <a:latin typeface="Calibri"/>
                <a:ea typeface="Calibri"/>
                <a:cs typeface="Calibri"/>
                <a:sym typeface="Calibri"/>
              </a:rPr>
              <a:t>L’INFRASTRUCTURE</a:t>
            </a:r>
            <a:r>
              <a:rPr lang="fr-FR" sz="1200" b="1" i="0">
                <a:solidFill>
                  <a:schemeClr val="dk1"/>
                </a:solidFill>
                <a:latin typeface="Calibri"/>
                <a:ea typeface="Calibri"/>
                <a:cs typeface="Calibri"/>
                <a:sym typeface="Calibri"/>
              </a:rPr>
              <a:t> :</a:t>
            </a:r>
            <a:r>
              <a:rPr lang="fr-FR" sz="1200" b="0" i="0">
                <a:solidFill>
                  <a:schemeClr val="dk1"/>
                </a:solidFill>
                <a:latin typeface="Calibri"/>
                <a:ea typeface="Calibri"/>
                <a:cs typeface="Calibri"/>
                <a:sym typeface="Calibri"/>
              </a:rPr>
              <a:t> les activités-clés, les ressources-clés </a:t>
            </a:r>
            <a:r>
              <a:rPr lang="fr-FR" sz="1200" b="0" i="1">
                <a:solidFill>
                  <a:schemeClr val="dk1"/>
                </a:solidFill>
                <a:latin typeface="Calibri"/>
                <a:ea typeface="Calibri"/>
                <a:cs typeface="Calibri"/>
                <a:sym typeface="Calibri"/>
              </a:rPr>
              <a:t>et les partenaires</a:t>
            </a:r>
            <a:r>
              <a:rPr lang="fr-FR" sz="1200" b="0" i="0">
                <a:solidFill>
                  <a:schemeClr val="dk1"/>
                </a:solidFill>
                <a:latin typeface="Calibri"/>
                <a:ea typeface="Calibri"/>
                <a:cs typeface="Calibri"/>
                <a:sym typeface="Calibri"/>
              </a:rPr>
              <a:t> représente notre organisation, nos ressources, nos process de production donc s’apparente au </a:t>
            </a:r>
            <a:r>
              <a:rPr lang="fr-FR" sz="1200" b="0" i="1">
                <a:solidFill>
                  <a:schemeClr val="dk1"/>
                </a:solidFill>
                <a:latin typeface="Calibri"/>
                <a:ea typeface="Calibri"/>
                <a:cs typeface="Calibri"/>
                <a:sym typeface="Calibri"/>
              </a:rPr>
              <a:t>bleu</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1" i="1">
                <a:solidFill>
                  <a:schemeClr val="dk1"/>
                </a:solidFill>
                <a:latin typeface="Calibri"/>
                <a:ea typeface="Calibri"/>
                <a:cs typeface="Calibri"/>
                <a:sym typeface="Calibri"/>
              </a:rPr>
              <a:t>La VIABILITÉ FINANCIÈRE </a:t>
            </a:r>
            <a:r>
              <a:rPr lang="fr-FR" sz="1200" b="1" i="0">
                <a:solidFill>
                  <a:schemeClr val="dk1"/>
                </a:solidFill>
                <a:latin typeface="Calibri"/>
                <a:ea typeface="Calibri"/>
                <a:cs typeface="Calibri"/>
                <a:sym typeface="Calibri"/>
              </a:rPr>
              <a:t>: </a:t>
            </a:r>
            <a:r>
              <a:rPr lang="fr-FR" sz="1200" b="0" i="0">
                <a:solidFill>
                  <a:schemeClr val="dk1"/>
                </a:solidFill>
                <a:latin typeface="Calibri"/>
                <a:ea typeface="Calibri"/>
                <a:cs typeface="Calibri"/>
                <a:sym typeface="Calibri"/>
              </a:rPr>
              <a:t>la structure des coûts et la génération des revenus représente notre capacité à gagner de l’argent de façon durable donc s’apparente au </a:t>
            </a:r>
            <a:r>
              <a:rPr lang="fr-FR" sz="1200" b="0" i="1">
                <a:solidFill>
                  <a:schemeClr val="dk1"/>
                </a:solidFill>
                <a:latin typeface="Calibri"/>
                <a:ea typeface="Calibri"/>
                <a:cs typeface="Calibri"/>
                <a:sym typeface="Calibri"/>
              </a:rPr>
              <a:t>rouge</a:t>
            </a:r>
            <a:endParaRPr/>
          </a:p>
          <a:p>
            <a:pPr marL="0" lvl="0" indent="0" algn="l" rtl="0">
              <a:spcBef>
                <a:spcPts val="0"/>
              </a:spcBef>
              <a:spcAft>
                <a:spcPts val="0"/>
              </a:spcAft>
              <a:buNone/>
            </a:pPr>
            <a:endParaRPr sz="1200" b="0" i="1">
              <a:solidFill>
                <a:schemeClr val="dk1"/>
              </a:solidFill>
              <a:latin typeface="Calibri"/>
              <a:ea typeface="Calibri"/>
              <a:cs typeface="Calibri"/>
              <a:sym typeface="Calibri"/>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En tout, cet outil de pilotage se compose de neuf blocs stratégiques. </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Ces composantes sont basées sur la stratégie utilisée par Airbnb, une méthode qui a connu un franc succès auprès des jeunes entrepreneurs. </a:t>
            </a:r>
            <a:endParaRPr/>
          </a:p>
          <a:p>
            <a:pPr marL="0" lvl="0" indent="0" algn="l" rtl="0">
              <a:spcBef>
                <a:spcPts val="0"/>
              </a:spcBef>
              <a:spcAft>
                <a:spcPts val="0"/>
              </a:spcAft>
              <a:buNone/>
            </a:pPr>
            <a:endParaRPr sz="1200" b="0" i="1">
              <a:solidFill>
                <a:schemeClr val="dk1"/>
              </a:solidFill>
              <a:latin typeface="Calibri"/>
              <a:ea typeface="Calibri"/>
              <a:cs typeface="Calibri"/>
              <a:sym typeface="Calibri"/>
            </a:endParaRPr>
          </a:p>
        </p:txBody>
      </p:sp>
      <p:sp>
        <p:nvSpPr>
          <p:cNvPr id="528" name="Google Shape;52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solidFill>
                  <a:schemeClr val="dk1"/>
                </a:solidFill>
              </a:rPr>
              <a:t>A titre d’exemple, une boutique de matériels informatiques peut avoir pour clients des photographes, des informaticiens, des travailleurs en déplacement fréquent ou encore des personnes âgées. Si les informaticiens et les photographes professionnels exigent un matériel haut de gamme, ce n’est certainement pas le cas pour les personnes âgées. Les travailleurs en déplacement fréquent, quant à eux, sont à la recherche d’outils à la fois fonctionnels et pratiques pour leurs voyages.</a:t>
            </a:r>
            <a:endParaRPr/>
          </a:p>
        </p:txBody>
      </p:sp>
      <p:sp>
        <p:nvSpPr>
          <p:cNvPr id="539" name="Google Shape;53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chemeClr val="dk1"/>
                </a:solidFill>
              </a:rPr>
              <a:t>A titre d’exemple, un vêtement sur mesure s’avère plus adaptée aux goûts du client comparé à un prêt-à-porter puisque celui-ci a été entièrement conçu selon les envies du client. </a:t>
            </a:r>
            <a:endParaRPr/>
          </a:p>
          <a:p>
            <a:pPr marL="0" lvl="0" indent="0" algn="l" rtl="0">
              <a:spcBef>
                <a:spcPts val="0"/>
              </a:spcBef>
              <a:spcAft>
                <a:spcPts val="0"/>
              </a:spcAft>
              <a:buNone/>
            </a:pPr>
            <a:r>
              <a:rPr lang="fr-FR">
                <a:solidFill>
                  <a:schemeClr val="dk1"/>
                </a:solidFill>
              </a:rPr>
              <a:t>Cet avantage constitue le principal atout des maisons de couture et des couturiers indépendants.</a:t>
            </a: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p:txBody>
      </p:sp>
      <p:sp>
        <p:nvSpPr>
          <p:cNvPr id="547" name="Google Shape;5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Chez Airbnb par exemple, la plateforme en ligne sert essentiellement à exposer toutes les offres de manière à faciliter l’accès aux clients.</a:t>
            </a:r>
            <a:endParaRPr/>
          </a:p>
        </p:txBody>
      </p:sp>
      <p:sp>
        <p:nvSpPr>
          <p:cNvPr id="555" name="Google Shape;55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chemeClr val="dk1"/>
                </a:solidFill>
              </a:rPr>
              <a:t>Si vous décidez par exemple d’ouvrir un site web pour faire connaître votre entreprise, assurez-vous d’y instaurer une assistance en permanence et offrez aux internautes la possibilité de communiquer avec vous à travers les réseaux sociaux.</a:t>
            </a:r>
            <a:endParaRPr/>
          </a:p>
        </p:txBody>
      </p:sp>
      <p:sp>
        <p:nvSpPr>
          <p:cNvPr id="563" name="Google Shape;56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chemeClr val="dk1"/>
                </a:solidFill>
              </a:rPr>
              <a:t>Pour une entreprise de vente en ligne par exemple, l’entrepreneur peut offrir une remise de 10 % pour l’achat de deux articles sur sa plateforme. </a:t>
            </a:r>
            <a:endParaRPr/>
          </a:p>
          <a:p>
            <a:pPr marL="0" lvl="0" indent="0" algn="l" rtl="0">
              <a:spcBef>
                <a:spcPts val="0"/>
              </a:spcBef>
              <a:spcAft>
                <a:spcPts val="0"/>
              </a:spcAft>
              <a:buNone/>
            </a:pPr>
            <a:r>
              <a:rPr lang="fr-FR">
                <a:solidFill>
                  <a:schemeClr val="dk1"/>
                </a:solidFill>
              </a:rPr>
              <a:t>De cette manière, il fidélise ses clients tout en boostant la valeur de son entreprise et ce, sans perdre de ses bénéfices.</a:t>
            </a:r>
            <a:endParaRPr/>
          </a:p>
        </p:txBody>
      </p:sp>
      <p:sp>
        <p:nvSpPr>
          <p:cNvPr id="571" name="Google Shape;57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chemeClr val="dk1"/>
                </a:solidFill>
              </a:rPr>
              <a:t>Pour un site e-commerce par exemple, il peut s’agir du Community Management sur les réseaux sociaux qui consiste à faire connaître davantage l’entreprise ainsi que ses services.</a:t>
            </a:r>
            <a:endParaRPr/>
          </a:p>
        </p:txBody>
      </p:sp>
      <p:sp>
        <p:nvSpPr>
          <p:cNvPr id="579" name="Google Shape;57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solidFill>
                  <a:schemeClr val="dk1"/>
                </a:solidFill>
              </a:rPr>
              <a:t>Pour mettre votre entreprise sur pied, vous aurez en effet besoin de quelques employés pour vous aider dans vos tâches, d’un budget pour acheter tout le matériel dont vous avez besoin et d’un local pour pratiquer votre activité.</a:t>
            </a:r>
            <a:endParaRPr/>
          </a:p>
          <a:p>
            <a:pPr marL="0" lvl="0" indent="0" algn="l" rtl="0">
              <a:spcBef>
                <a:spcPts val="0"/>
              </a:spcBef>
              <a:spcAft>
                <a:spcPts val="0"/>
              </a:spcAft>
              <a:buNone/>
            </a:pPr>
            <a:endParaRPr/>
          </a:p>
        </p:txBody>
      </p:sp>
      <p:sp>
        <p:nvSpPr>
          <p:cNvPr id="587" name="Google Shape;58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solidFill>
                  <a:schemeClr val="dk1"/>
                </a:solidFill>
              </a:rPr>
              <a:t>Cette action consiste à sélectionner des partenaires stratégiques susceptibles de fournir divers avantages, à l’instar d’une agence de communication pour une meilleure visibilité, d’un fournisseur ou de distributeurs clés.</a:t>
            </a:r>
            <a:endParaRPr/>
          </a:p>
          <a:p>
            <a:pPr marL="0" lvl="0" indent="0" algn="l" rtl="0">
              <a:spcBef>
                <a:spcPts val="0"/>
              </a:spcBef>
              <a:spcAft>
                <a:spcPts val="0"/>
              </a:spcAft>
              <a:buNone/>
            </a:pPr>
            <a:endParaRPr/>
          </a:p>
        </p:txBody>
      </p:sp>
      <p:sp>
        <p:nvSpPr>
          <p:cNvPr id="595" name="Google Shape;59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solidFill>
                  <a:schemeClr val="dk1"/>
                </a:solidFill>
              </a:rPr>
              <a:t>Le plus souvent, l’ouverture d’un site web peut s’avérer coûteux puisque cette étape implique le développement et l’optimisation de votre site. </a:t>
            </a:r>
            <a:endParaRPr/>
          </a:p>
          <a:p>
            <a:pPr marL="0" lvl="0" indent="0" algn="l" rtl="0">
              <a:spcBef>
                <a:spcPts val="0"/>
              </a:spcBef>
              <a:spcAft>
                <a:spcPts val="0"/>
              </a:spcAft>
              <a:buNone/>
            </a:pPr>
            <a:r>
              <a:rPr lang="fr-FR">
                <a:solidFill>
                  <a:schemeClr val="dk1"/>
                </a:solidFill>
              </a:rPr>
              <a:t>Vient ensuite le budget nécessaire à la communication, au marketing et aux ressources humaines.</a:t>
            </a: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fr-FR" sz="1200" b="1" i="0">
                <a:solidFill>
                  <a:schemeClr val="dk1"/>
                </a:solidFill>
                <a:latin typeface="Calibri"/>
                <a:ea typeface="Calibri"/>
                <a:cs typeface="Calibri"/>
                <a:sym typeface="Calibri"/>
              </a:rPr>
              <a:t>Ces blocs étant liés entre eux, ne laissez rien au hasard. </a:t>
            </a:r>
            <a:endParaRPr/>
          </a:p>
          <a:p>
            <a:pPr marL="0" lvl="0" indent="0" algn="l" rtl="0">
              <a:spcBef>
                <a:spcPts val="0"/>
              </a:spcBef>
              <a:spcAft>
                <a:spcPts val="0"/>
              </a:spcAft>
              <a:buNone/>
            </a:pPr>
            <a:r>
              <a:rPr lang="fr-FR" sz="1200" b="1" i="0">
                <a:solidFill>
                  <a:schemeClr val="dk1"/>
                </a:solidFill>
                <a:latin typeface="Calibri"/>
                <a:ea typeface="Calibri"/>
                <a:cs typeface="Calibri"/>
                <a:sym typeface="Calibri"/>
              </a:rPr>
              <a:t>Votre business model en sera optimisé </a:t>
            </a:r>
            <a:r>
              <a:rPr lang="fr-FR" sz="1200" b="0" i="0">
                <a:solidFill>
                  <a:schemeClr val="dk1"/>
                </a:solidFill>
                <a:latin typeface="Calibri"/>
                <a:ea typeface="Calibri"/>
                <a:cs typeface="Calibri"/>
                <a:sym typeface="Calibri"/>
              </a:rPr>
              <a:t>et vous vous ferez rapidement une idée sur le lancement de vos projets. </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Vous avez de quoi vous préparer pour élaborer vos stratégies de startup en vous fiant à votre Business Plan Canvas.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603" name="Google Shape;60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1. Les entrepreneurs sont partout:</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Il n’est pas nécessaire de lancer une nouvelle technologie dans un  garage pour travailler en startup. Eric Ries nous donne une définition de la startup:</a:t>
            </a:r>
            <a:endParaRPr/>
          </a:p>
          <a:p>
            <a:pPr marL="0" lvl="0" indent="0" algn="l" rtl="0">
              <a:spcBef>
                <a:spcPts val="0"/>
              </a:spcBef>
              <a:spcAft>
                <a:spcPts val="0"/>
              </a:spcAft>
              <a:buNone/>
            </a:pPr>
            <a:r>
              <a:rPr lang="fr-FR"/>
              <a:t>« Une institution humaine conçue pour créer de nouveaux produits et services dans des conditions d’incertitudes extrêmes »</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Selon l’auteur, l’entrepreneuriat inclue toute personne travaillant dans ce type d’organisation. Les entrepreneurs organisés en startup sont donc partout.</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Ainsi, l’approche </a:t>
            </a:r>
            <a:r>
              <a:rPr lang="fr-FR" sz="1200" b="0" i="1">
                <a:solidFill>
                  <a:schemeClr val="dk1"/>
                </a:solidFill>
                <a:latin typeface="Calibri"/>
                <a:ea typeface="Calibri"/>
                <a:cs typeface="Calibri"/>
                <a:sym typeface="Calibri"/>
              </a:rPr>
              <a:t>Lean Startup</a:t>
            </a:r>
            <a:r>
              <a:rPr lang="fr-FR" sz="1200" b="0" i="0">
                <a:solidFill>
                  <a:schemeClr val="dk1"/>
                </a:solidFill>
                <a:latin typeface="Calibri"/>
                <a:ea typeface="Calibri"/>
                <a:cs typeface="Calibri"/>
                <a:sym typeface="Calibri"/>
              </a:rPr>
              <a:t> peut être appliquée quelque soit la taille, le secteur ou l’industrie de l’entreprise selon Eric Ries.</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Je vais aller plus, combien même une entreprise comprendrait des centaines de collaborateurs, dans une approche moderne, elle laisserait place à une organisation articulée autour d’équipes intraprenantes, agiles et innovantes. Ainsi, nous pouvant considérer chacune de ces équipes comme une startup susceptible d’appliquer le </a:t>
            </a:r>
            <a:r>
              <a:rPr lang="fr-FR" sz="1200" b="0" i="1">
                <a:solidFill>
                  <a:schemeClr val="dk1"/>
                </a:solidFill>
                <a:latin typeface="Calibri"/>
                <a:ea typeface="Calibri"/>
                <a:cs typeface="Calibri"/>
                <a:sym typeface="Calibri"/>
              </a:rPr>
              <a:t>Lean Startup</a:t>
            </a:r>
            <a:r>
              <a:rPr lang="fr-FR" sz="1200" b="0" i="0">
                <a:solidFill>
                  <a:schemeClr val="dk1"/>
                </a:solidFill>
                <a:latin typeface="Calibri"/>
                <a:ea typeface="Calibri"/>
                <a:cs typeface="Calibri"/>
                <a:sym typeface="Calibri"/>
              </a:rPr>
              <a: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2. L’entrepreneuriat c’est du management:</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Une startup ne se résume pas à un produit ou un service, c’est une organisation spécifique. Non seulement elle ne fera pas l’économie d’une gestion managériale, mais encore, elle nécessite une approche managériale adaptée à son évolution dans un contexte d’incertitude extrême.</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Aussi, parmi tous les collaborateurs d’une entreprise moderne, l’auteur suggère qu’</a:t>
            </a:r>
            <a:r>
              <a:rPr lang="fr-FR" sz="1200" b="0" i="1">
                <a:solidFill>
                  <a:schemeClr val="dk1"/>
                </a:solidFill>
                <a:latin typeface="Calibri"/>
                <a:ea typeface="Calibri"/>
                <a:cs typeface="Calibri"/>
                <a:sym typeface="Calibri"/>
              </a:rPr>
              <a:t>entrepreneur</a:t>
            </a:r>
            <a:r>
              <a:rPr lang="fr-FR" sz="1200" b="0" i="0">
                <a:solidFill>
                  <a:schemeClr val="dk1"/>
                </a:solidFill>
                <a:latin typeface="Calibri"/>
                <a:ea typeface="Calibri"/>
                <a:cs typeface="Calibri"/>
                <a:sym typeface="Calibri"/>
              </a:rPr>
              <a:t> devrait être une fonction bien représentée dans le but de promouvoir l’innovation créatrice de croissance.</a:t>
            </a:r>
            <a:endParaRPr/>
          </a:p>
          <a:p>
            <a:pPr marL="0" lvl="0" indent="0" algn="l" rtl="0">
              <a:spcBef>
                <a:spcPts val="0"/>
              </a:spcBef>
              <a:spcAft>
                <a:spcPts val="0"/>
              </a:spcAft>
              <a:buNone/>
            </a:pPr>
            <a:endParaRPr/>
          </a:p>
        </p:txBody>
      </p:sp>
      <p:sp>
        <p:nvSpPr>
          <p:cNvPr id="220" name="Google Shape;2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b="0" i="0">
                <a:solidFill>
                  <a:schemeClr val="dk1"/>
                </a:solidFill>
                <a:latin typeface="Calibri"/>
                <a:ea typeface="Calibri"/>
                <a:cs typeface="Calibri"/>
                <a:sym typeface="Calibri"/>
              </a:rPr>
              <a:t>3. Un apprentissage validé et des hypothèses vérifiées:</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La raison d’être d’une startup ne peut être uniquement de faire des trucs sympas, gagner de l’argent ou même satisfaire des clients. La startup, existe aussi dans le but de bâtir une croissance durable (et accessoirement mettre en œuvre la vision d’entrepreneurs qui veulent changer le monde).</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Au vu du caractère innovant de ses produits ou services, ainsi que du contexte incertain dans lequel elle évolue, la startup ne peut bâtir sa croissance sans un apprentissage soutenu et validé (</a:t>
            </a:r>
            <a:r>
              <a:rPr lang="fr-FR" sz="1200" b="0" i="1">
                <a:solidFill>
                  <a:schemeClr val="dk1"/>
                </a:solidFill>
                <a:latin typeface="Calibri"/>
                <a:ea typeface="Calibri"/>
                <a:cs typeface="Calibri"/>
                <a:sym typeface="Calibri"/>
              </a:rPr>
              <a:t>Validated learning</a:t>
            </a:r>
            <a:r>
              <a:rPr lang="fr-FR" sz="1200" b="0" i="0">
                <a:solidFill>
                  <a:schemeClr val="dk1"/>
                </a:solidFill>
                <a:latin typeface="Calibri"/>
                <a:ea typeface="Calibri"/>
                <a:cs typeface="Calibri"/>
                <a:sym typeface="Calibri"/>
              </a:rPr>
              <a:t>). Ceci, dans le but de vérifier le plus rapidement possible les hypothèses sur lesquelles les idées et les innovations de la startup ont été bâties. Autre but, découvrir son marché, ses clients, leurs besoins et son adéquation avec l’offre (notions de </a:t>
            </a:r>
            <a:r>
              <a:rPr lang="fr-FR" sz="1200" b="0" i="1">
                <a:solidFill>
                  <a:schemeClr val="dk1"/>
                </a:solidFill>
                <a:latin typeface="Calibri"/>
                <a:ea typeface="Calibri"/>
                <a:cs typeface="Calibri"/>
                <a:sym typeface="Calibri"/>
              </a:rPr>
              <a:t>Customer Development</a:t>
            </a:r>
            <a:r>
              <a:rPr lang="fr-FR" sz="1200" b="0" i="0">
                <a:solidFill>
                  <a:schemeClr val="dk1"/>
                </a:solidFill>
                <a:latin typeface="Calibri"/>
                <a:ea typeface="Calibri"/>
                <a:cs typeface="Calibri"/>
                <a:sym typeface="Calibri"/>
              </a:rPr>
              <a:t>) .</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Cet apprentissage peut être rigoureusement validé en itérant des tests concernant les différents éléments qui constituent la vision des entrepreneurs.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4. Build-Measure-Learn ou Développer-Mesurer-Apprendre:</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L’apprentissage et sa validation sont menés grâce à la mise en place d’une boucle faite d’itérations courtes. Semblable à la roue de Deming pour la qualité, mais adaptée au contexte de la startup, avec pour but la découverte et l’apprentissage. Les 2 notions se rejoignent dans  une approche d’amélioration continue au sens large du terme.</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Dans le cas d’une startup, son activité fondamentale se résume à la transformation d’idées innovantes en produits. Évaluer leurs adoptions par les clients et en conclure s’il faut persévérer ou changer de trajectoire (notion de pivot).</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Ce cercle vertueux doit être court et fréquents. Plus vite on enchaine les cycles, plus on a des retours clients (données, commandes, feedbacks, SAV…) et plus on cumule un capital expérience fait de savoir et de connaissance client. Les produits et services sont de meilleurs qualités et se rapproche de la solution optimale.</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5. Suivi et contrôle de l’innovation:</a:t>
            </a:r>
            <a:endParaRPr/>
          </a:p>
          <a:p>
            <a:pPr marL="0" lvl="0" indent="0" algn="l" rtl="0">
              <a:spcBef>
                <a:spcPts val="0"/>
              </a:spcBef>
              <a:spcAft>
                <a:spcPts val="0"/>
              </a:spcAft>
              <a:buNone/>
            </a:pPr>
            <a:r>
              <a:rPr lang="fr-FR" sz="1200" b="0" i="0">
                <a:solidFill>
                  <a:schemeClr val="dk1"/>
                </a:solidFill>
                <a:latin typeface="Calibri"/>
                <a:ea typeface="Calibri"/>
                <a:cs typeface="Calibri"/>
                <a:sym typeface="Calibri"/>
              </a:rPr>
              <a:t>Afin d’optimiser les chances de succès et rendre des comptes à toutes les parties prenantes, un suivi doit être mis en place. Un contrôle, certes, mais adapté au contexte de la startup. On ne fera pas l’impasse sur les KPI, jalons etc… cependant ils ne doivent en rien freiner l’innovation ou l’apprentissage. Le but et de mesurer le progrès et prioriser les actions.</a:t>
            </a:r>
            <a:endParaRPr/>
          </a:p>
          <a:p>
            <a:pPr marL="0" lvl="0" indent="0" algn="l" rtl="0">
              <a:spcBef>
                <a:spcPts val="0"/>
              </a:spcBef>
              <a:spcAft>
                <a:spcPts val="0"/>
              </a:spcAft>
              <a:buNone/>
            </a:pPr>
            <a:endParaRPr/>
          </a:p>
        </p:txBody>
      </p:sp>
      <p:sp>
        <p:nvSpPr>
          <p:cNvPr id="228" name="Google Shape;22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42"/>
        <p:cNvGrpSpPr/>
        <p:nvPr/>
      </p:nvGrpSpPr>
      <p:grpSpPr>
        <a:xfrm>
          <a:off x="0" y="0"/>
          <a:ext cx="0" cy="0"/>
          <a:chOff x="0" y="0"/>
          <a:chExt cx="0" cy="0"/>
        </a:xfrm>
      </p:grpSpPr>
      <p:sp>
        <p:nvSpPr>
          <p:cNvPr id="43" name="Google Shape;43;p47"/>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7"/>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7"/>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7"/>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légende">
  <p:cSld name="Titre et légende">
    <p:spTree>
      <p:nvGrpSpPr>
        <p:cNvPr id="1" name="Shape 108"/>
        <p:cNvGrpSpPr/>
        <p:nvPr/>
      </p:nvGrpSpPr>
      <p:grpSpPr>
        <a:xfrm>
          <a:off x="0" y="0"/>
          <a:ext cx="0" cy="0"/>
          <a:chOff x="0" y="0"/>
          <a:chExt cx="0" cy="0"/>
        </a:xfrm>
      </p:grpSpPr>
      <p:sp>
        <p:nvSpPr>
          <p:cNvPr id="109" name="Google Shape;109;p56"/>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6"/>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6"/>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tion avec légende">
  <p:cSld name="Citation avec légende">
    <p:spTree>
      <p:nvGrpSpPr>
        <p:cNvPr id="1" name="Shape 115"/>
        <p:cNvGrpSpPr/>
        <p:nvPr/>
      </p:nvGrpSpPr>
      <p:grpSpPr>
        <a:xfrm>
          <a:off x="0" y="0"/>
          <a:ext cx="0" cy="0"/>
          <a:chOff x="0" y="0"/>
          <a:chExt cx="0" cy="0"/>
        </a:xfrm>
      </p:grpSpPr>
      <p:sp>
        <p:nvSpPr>
          <p:cNvPr id="116" name="Google Shape;116;p57"/>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7"/>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57"/>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123" name="Google Shape;123;p57"/>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
        <p:nvSpPr>
          <p:cNvPr id="124" name="Google Shape;124;p5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rte nom">
  <p:cSld name="Carte nom">
    <p:spTree>
      <p:nvGrpSpPr>
        <p:cNvPr id="1" name="Shape 125"/>
        <p:cNvGrpSpPr/>
        <p:nvPr/>
      </p:nvGrpSpPr>
      <p:grpSpPr>
        <a:xfrm>
          <a:off x="0" y="0"/>
          <a:ext cx="0" cy="0"/>
          <a:chOff x="0" y="0"/>
          <a:chExt cx="0" cy="0"/>
        </a:xfrm>
      </p:grpSpPr>
      <p:sp>
        <p:nvSpPr>
          <p:cNvPr id="126" name="Google Shape;126;p58"/>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8"/>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rte nom citation">
  <p:cSld name="Carte nom citation">
    <p:spTree>
      <p:nvGrpSpPr>
        <p:cNvPr id="1" name="Shape 132"/>
        <p:cNvGrpSpPr/>
        <p:nvPr/>
      </p:nvGrpSpPr>
      <p:grpSpPr>
        <a:xfrm>
          <a:off x="0" y="0"/>
          <a:ext cx="0" cy="0"/>
          <a:chOff x="0" y="0"/>
          <a:chExt cx="0" cy="0"/>
        </a:xfrm>
      </p:grpSpPr>
      <p:sp>
        <p:nvSpPr>
          <p:cNvPr id="133" name="Google Shape;133;p59"/>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59"/>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59"/>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140" name="Google Shape;140;p59"/>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
        <p:nvSpPr>
          <p:cNvPr id="141" name="Google Shape;141;p59"/>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fr-FR"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rai ou faux">
  <p:cSld name="Vrai ou faux">
    <p:spTree>
      <p:nvGrpSpPr>
        <p:cNvPr id="1" name="Shape 142"/>
        <p:cNvGrpSpPr/>
        <p:nvPr/>
      </p:nvGrpSpPr>
      <p:grpSpPr>
        <a:xfrm>
          <a:off x="0" y="0"/>
          <a:ext cx="0" cy="0"/>
          <a:chOff x="0" y="0"/>
          <a:chExt cx="0" cy="0"/>
        </a:xfrm>
      </p:grpSpPr>
      <p:sp>
        <p:nvSpPr>
          <p:cNvPr id="143" name="Google Shape;143;p60"/>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50"/>
        <p:cNvGrpSpPr/>
        <p:nvPr/>
      </p:nvGrpSpPr>
      <p:grpSpPr>
        <a:xfrm>
          <a:off x="0" y="0"/>
          <a:ext cx="0" cy="0"/>
          <a:chOff x="0" y="0"/>
          <a:chExt cx="0" cy="0"/>
        </a:xfrm>
      </p:grpSpPr>
      <p:sp>
        <p:nvSpPr>
          <p:cNvPr id="151" name="Google Shape;151;p6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1"/>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57"/>
        <p:cNvGrpSpPr/>
        <p:nvPr/>
      </p:nvGrpSpPr>
      <p:grpSpPr>
        <a:xfrm>
          <a:off x="0" y="0"/>
          <a:ext cx="0" cy="0"/>
          <a:chOff x="0" y="0"/>
          <a:chExt cx="0" cy="0"/>
        </a:xfrm>
      </p:grpSpPr>
      <p:sp>
        <p:nvSpPr>
          <p:cNvPr id="158" name="Google Shape;158;p62"/>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2"/>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56"/>
        <p:cNvGrpSpPr/>
        <p:nvPr/>
      </p:nvGrpSpPr>
      <p:grpSpPr>
        <a:xfrm>
          <a:off x="0" y="0"/>
          <a:ext cx="0" cy="0"/>
          <a:chOff x="0" y="0"/>
          <a:chExt cx="0" cy="0"/>
        </a:xfrm>
      </p:grpSpPr>
      <p:sp>
        <p:nvSpPr>
          <p:cNvPr id="57" name="Google Shape;57;p49"/>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9"/>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49"/>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9"/>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63"/>
        <p:cNvGrpSpPr/>
        <p:nvPr/>
      </p:nvGrpSpPr>
      <p:grpSpPr>
        <a:xfrm>
          <a:off x="0" y="0"/>
          <a:ext cx="0" cy="0"/>
          <a:chOff x="0" y="0"/>
          <a:chExt cx="0" cy="0"/>
        </a:xfrm>
      </p:grpSpPr>
      <p:sp>
        <p:nvSpPr>
          <p:cNvPr id="64" name="Google Shape;64;p5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0"/>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50"/>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71"/>
        <p:cNvGrpSpPr/>
        <p:nvPr/>
      </p:nvGrpSpPr>
      <p:grpSpPr>
        <a:xfrm>
          <a:off x="0" y="0"/>
          <a:ext cx="0" cy="0"/>
          <a:chOff x="0" y="0"/>
          <a:chExt cx="0" cy="0"/>
        </a:xfrm>
      </p:grpSpPr>
      <p:sp>
        <p:nvSpPr>
          <p:cNvPr id="72" name="Google Shape;72;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1"/>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51"/>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1"/>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81"/>
        <p:cNvGrpSpPr/>
        <p:nvPr/>
      </p:nvGrpSpPr>
      <p:grpSpPr>
        <a:xfrm>
          <a:off x="0" y="0"/>
          <a:ext cx="0" cy="0"/>
          <a:chOff x="0" y="0"/>
          <a:chExt cx="0" cy="0"/>
        </a:xfrm>
      </p:grpSpPr>
      <p:sp>
        <p:nvSpPr>
          <p:cNvPr id="82" name="Google Shape;8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87"/>
        <p:cNvGrpSpPr/>
        <p:nvPr/>
      </p:nvGrpSpPr>
      <p:grpSpPr>
        <a:xfrm>
          <a:off x="0" y="0"/>
          <a:ext cx="0" cy="0"/>
          <a:chOff x="0" y="0"/>
          <a:chExt cx="0" cy="0"/>
        </a:xfrm>
      </p:grpSpPr>
      <p:sp>
        <p:nvSpPr>
          <p:cNvPr id="88" name="Google Shape;88;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92"/>
        <p:cNvGrpSpPr/>
        <p:nvPr/>
      </p:nvGrpSpPr>
      <p:grpSpPr>
        <a:xfrm>
          <a:off x="0" y="0"/>
          <a:ext cx="0" cy="0"/>
          <a:chOff x="0" y="0"/>
          <a:chExt cx="0" cy="0"/>
        </a:xfrm>
      </p:grpSpPr>
      <p:sp>
        <p:nvSpPr>
          <p:cNvPr id="93" name="Google Shape;93;p54"/>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54"/>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00"/>
        <p:cNvGrpSpPr/>
        <p:nvPr/>
      </p:nvGrpSpPr>
      <p:grpSpPr>
        <a:xfrm>
          <a:off x="0" y="0"/>
          <a:ext cx="0" cy="0"/>
          <a:chOff x="0" y="0"/>
          <a:chExt cx="0" cy="0"/>
        </a:xfrm>
      </p:grpSpPr>
      <p:sp>
        <p:nvSpPr>
          <p:cNvPr id="101" name="Google Shape;101;p55"/>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5"/>
          <p:cNvSpPr>
            <a:spLocks noGrp="1"/>
          </p:cNvSpPr>
          <p:nvPr>
            <p:ph type="pic" idx="2"/>
          </p:nvPr>
        </p:nvSpPr>
        <p:spPr>
          <a:xfrm>
            <a:off x="2589212" y="634965"/>
            <a:ext cx="8915400" cy="3854970"/>
          </a:xfrm>
          <a:prstGeom prst="rect">
            <a:avLst/>
          </a:prstGeom>
          <a:noFill/>
          <a:ln>
            <a:noFill/>
          </a:ln>
        </p:spPr>
      </p:sp>
      <p:sp>
        <p:nvSpPr>
          <p:cNvPr id="103" name="Google Shape;103;p55"/>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F6F6F6"/>
            </a:gs>
          </a:gsLst>
          <a:lin ang="5400000" scaled="0"/>
        </a:gradFill>
        <a:effectLst/>
      </p:bgPr>
    </p:bg>
    <p:spTree>
      <p:nvGrpSpPr>
        <p:cNvPr id="1" name="Shape 9"/>
        <p:cNvGrpSpPr/>
        <p:nvPr/>
      </p:nvGrpSpPr>
      <p:grpSpPr>
        <a:xfrm>
          <a:off x="0" y="0"/>
          <a:ext cx="0" cy="0"/>
          <a:chOff x="0" y="0"/>
          <a:chExt cx="0" cy="0"/>
        </a:xfrm>
      </p:grpSpPr>
      <p:grpSp>
        <p:nvGrpSpPr>
          <p:cNvPr id="10" name="Google Shape;10;p46"/>
          <p:cNvGrpSpPr/>
          <p:nvPr/>
        </p:nvGrpSpPr>
        <p:grpSpPr>
          <a:xfrm>
            <a:off x="1" y="228600"/>
            <a:ext cx="2851516" cy="6638628"/>
            <a:chOff x="2487613" y="285750"/>
            <a:chExt cx="2428875" cy="5654676"/>
          </a:xfrm>
        </p:grpSpPr>
        <p:sp>
          <p:nvSpPr>
            <p:cNvPr id="11" name="Google Shape;11;p46"/>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6"/>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6"/>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6"/>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6"/>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6"/>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6"/>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6"/>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6"/>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6"/>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6"/>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6"/>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6"/>
          <p:cNvGrpSpPr/>
          <p:nvPr/>
        </p:nvGrpSpPr>
        <p:grpSpPr>
          <a:xfrm>
            <a:off x="27221" y="157"/>
            <a:ext cx="2356674" cy="6853096"/>
            <a:chOff x="6627813" y="195610"/>
            <a:chExt cx="1952625" cy="5678141"/>
          </a:xfrm>
        </p:grpSpPr>
        <p:sp>
          <p:nvSpPr>
            <p:cNvPr id="24" name="Google Shape;24;p46"/>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6"/>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6"/>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6"/>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6"/>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6"/>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6"/>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6"/>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6"/>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6"/>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6"/>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6"/>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6"/>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6"/>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4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4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4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fr-FR"/>
              <a:t>‹N°›</a:t>
            </a:fld>
            <a:endParaRPr/>
          </a:p>
        </p:txBody>
      </p:sp>
      <p:sp>
        <p:nvSpPr>
          <p:cNvPr id="3" name="ZoneTexte 2">
            <a:extLst>
              <a:ext uri="{FF2B5EF4-FFF2-40B4-BE49-F238E27FC236}">
                <a16:creationId xmlns:a16="http://schemas.microsoft.com/office/drawing/2014/main" id="{C084B091-D2A0-8BA7-7FF5-844549F0883F}"/>
              </a:ext>
            </a:extLst>
          </p:cNvPr>
          <p:cNvSpPr txBox="1"/>
          <p:nvPr userDrawn="1">
            <p:extLst>
              <p:ext uri="{1162E1C5-73C7-4A58-AE30-91384D911F3F}">
                <p184:classification xmlns:p184="http://schemas.microsoft.com/office/powerpoint/2018/4/main" val="ftr"/>
              </p:ext>
            </p:extLst>
          </p:nvPr>
        </p:nvSpPr>
        <p:spPr>
          <a:xfrm>
            <a:off x="11877675" y="6672580"/>
            <a:ext cx="273050" cy="121920"/>
          </a:xfrm>
          <a:prstGeom prst="rect">
            <a:avLst/>
          </a:prstGeom>
        </p:spPr>
        <p:txBody>
          <a:bodyPr horzOverflow="overflow" lIns="0" tIns="0" rIns="0" bIns="0">
            <a:spAutoFit/>
          </a:bodyPr>
          <a:lstStyle/>
          <a:p>
            <a:pPr algn="l"/>
            <a:r>
              <a:rPr lang="fr-FR" sz="800">
                <a:solidFill>
                  <a:srgbClr val="000000"/>
                </a:solidFill>
                <a:latin typeface="Calibri" panose="020F0502020204030204" pitchFamily="34" charset="0"/>
                <a:cs typeface="Calibri" panose="020F0502020204030204" pitchFamily="34" charset="0"/>
              </a:rPr>
              <a:t>Public</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rgbClr val="168DBA"/>
              </a:buClr>
              <a:buSzPct val="100000"/>
              <a:buFont typeface="Century Gothic"/>
              <a:buNone/>
            </a:pPr>
            <a:r>
              <a:rPr lang="fr-FR"/>
              <a:t>Méthodes agiles de gestion et amorçage de projet</a:t>
            </a:r>
            <a:endParaRPr/>
          </a:p>
        </p:txBody>
      </p:sp>
      <p:sp>
        <p:nvSpPr>
          <p:cNvPr id="4" name="Sous-titre 2">
            <a:extLst>
              <a:ext uri="{FF2B5EF4-FFF2-40B4-BE49-F238E27FC236}">
                <a16:creationId xmlns:a16="http://schemas.microsoft.com/office/drawing/2014/main" id="{EDACBF96-D6F0-EB1A-9F7A-DA1C78577D51}"/>
              </a:ext>
            </a:extLst>
          </p:cNvPr>
          <p:cNvSpPr>
            <a:spLocks noGrp="1"/>
          </p:cNvSpPr>
          <p:nvPr>
            <p:ph type="subTitle" idx="1"/>
          </p:nvPr>
        </p:nvSpPr>
        <p:spPr>
          <a:xfrm>
            <a:off x="2589213" y="4777379"/>
            <a:ext cx="8915399" cy="1126283"/>
          </a:xfrm>
        </p:spPr>
        <p:txBody>
          <a:bodyPr>
            <a:normAutofit fontScale="55000" lnSpcReduction="20000"/>
          </a:bodyPr>
          <a:lstStyle/>
          <a:p>
            <a:endParaRPr lang="fr-FR" dirty="0"/>
          </a:p>
          <a:p>
            <a:endParaRPr lang="fr-FR" dirty="0"/>
          </a:p>
          <a:p>
            <a:pPr algn="r"/>
            <a:r>
              <a:rPr lang="fr-FR" dirty="0"/>
              <a:t>Sandrine ZUK - 2021</a:t>
            </a:r>
          </a:p>
          <a:p>
            <a:pPr algn="r"/>
            <a:r>
              <a:rPr lang="fr-FR" dirty="0"/>
              <a:t>Relecture </a:t>
            </a:r>
            <a:r>
              <a:rPr lang="fr-FR" dirty="0" err="1"/>
              <a:t>K.Kueny</a:t>
            </a:r>
            <a:r>
              <a:rPr lang="fr-FR" dirty="0"/>
              <a:t>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On commence par </a:t>
            </a:r>
            <a:endParaRPr/>
          </a:p>
        </p:txBody>
      </p:sp>
      <p:pic>
        <p:nvPicPr>
          <p:cNvPr id="239" name="Google Shape;239;p10"/>
          <p:cNvPicPr preferRelativeResize="0"/>
          <p:nvPr/>
        </p:nvPicPr>
        <p:blipFill rotWithShape="1">
          <a:blip r:embed="rId3">
            <a:alphaModFix/>
          </a:blip>
          <a:srcRect/>
          <a:stretch/>
        </p:blipFill>
        <p:spPr>
          <a:xfrm>
            <a:off x="2894326" y="1466264"/>
            <a:ext cx="8112341" cy="51391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 MVP</a:t>
            </a:r>
            <a:endParaRPr/>
          </a:p>
        </p:txBody>
      </p:sp>
      <p:sp>
        <p:nvSpPr>
          <p:cNvPr id="246" name="Google Shape;246;p11"/>
          <p:cNvSpPr txBox="1">
            <a:spLocks noGrp="1"/>
          </p:cNvSpPr>
          <p:nvPr>
            <p:ph type="body" idx="1"/>
          </p:nvPr>
        </p:nvSpPr>
        <p:spPr>
          <a:xfrm>
            <a:off x="2589212" y="2133600"/>
            <a:ext cx="8915400" cy="331893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b="1"/>
              <a:t>MVP (PMV) : minimum viable product (Produit minimum viable)</a:t>
            </a:r>
            <a:endParaRPr/>
          </a:p>
          <a:p>
            <a:pPr marL="342900" lvl="0" indent="-22860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Tester des hypothèses business fondamentales.</a:t>
            </a: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Un Minimum Viable Product est la plus petite chose que vous pouvez construire, qui délivre de la valeur client.</a:t>
            </a: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Délivrer de la valeur, c’est délivrer un service.</a:t>
            </a:r>
            <a:endParaRPr/>
          </a:p>
          <a:p>
            <a:pPr marL="342900" lvl="0" indent="-228600" algn="l" rtl="0">
              <a:spcBef>
                <a:spcPts val="1000"/>
              </a:spcBef>
              <a:spcAft>
                <a:spcPts val="0"/>
              </a:spcAft>
              <a:buSzPts val="1800"/>
              <a:buNone/>
            </a:pPr>
            <a:endParaRPr/>
          </a:p>
          <a:p>
            <a:pPr marL="742950" lvl="1" indent="-184150" algn="l" rtl="0">
              <a:spcBef>
                <a:spcPts val="1000"/>
              </a:spcBef>
              <a:spcAft>
                <a:spcPts val="0"/>
              </a:spcAft>
              <a:buSzPts val="1600"/>
              <a:buNone/>
            </a:pPr>
            <a:endParaRPr/>
          </a:p>
          <a:p>
            <a:pPr marL="342900" lvl="0" indent="-228600" algn="l" rtl="0">
              <a:spcBef>
                <a:spcPts val="1000"/>
              </a:spcBef>
              <a:spcAft>
                <a:spcPts val="0"/>
              </a:spcAft>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 MVP</a:t>
            </a:r>
            <a:endParaRPr/>
          </a:p>
        </p:txBody>
      </p:sp>
      <p:grpSp>
        <p:nvGrpSpPr>
          <p:cNvPr id="253" name="Google Shape;253;p12"/>
          <p:cNvGrpSpPr/>
          <p:nvPr/>
        </p:nvGrpSpPr>
        <p:grpSpPr>
          <a:xfrm>
            <a:off x="5463430" y="2632291"/>
            <a:ext cx="1250322" cy="1128889"/>
            <a:chOff x="5963278" y="3149599"/>
            <a:chExt cx="1250322" cy="1128889"/>
          </a:xfrm>
        </p:grpSpPr>
        <p:sp>
          <p:nvSpPr>
            <p:cNvPr id="254" name="Google Shape;254;p12"/>
            <p:cNvSpPr/>
            <p:nvPr/>
          </p:nvSpPr>
          <p:spPr>
            <a:xfrm>
              <a:off x="5963278" y="3149599"/>
              <a:ext cx="1250322" cy="1128889"/>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255" name="Google Shape;255;p12"/>
            <p:cNvSpPr txBox="1"/>
            <p:nvPr/>
          </p:nvSpPr>
          <p:spPr>
            <a:xfrm>
              <a:off x="6241228" y="3529377"/>
              <a:ext cx="694421"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0" u="none" strike="noStrike" cap="none">
                  <a:solidFill>
                    <a:schemeClr val="accent2"/>
                  </a:solidFill>
                  <a:latin typeface="Century Gothic"/>
                  <a:ea typeface="Century Gothic"/>
                  <a:cs typeface="Century Gothic"/>
                  <a:sym typeface="Century Gothic"/>
                </a:rPr>
                <a:t>MVP</a:t>
              </a:r>
              <a:endParaRPr sz="1800" b="1">
                <a:solidFill>
                  <a:schemeClr val="accent2"/>
                </a:solidFill>
                <a:latin typeface="Century Gothic"/>
                <a:ea typeface="Century Gothic"/>
                <a:cs typeface="Century Gothic"/>
                <a:sym typeface="Century Gothic"/>
              </a:endParaRPr>
            </a:p>
          </p:txBody>
        </p:sp>
      </p:grpSp>
      <p:pic>
        <p:nvPicPr>
          <p:cNvPr id="256" name="Google Shape;256;p12"/>
          <p:cNvPicPr preferRelativeResize="0"/>
          <p:nvPr/>
        </p:nvPicPr>
        <p:blipFill rotWithShape="1">
          <a:blip r:embed="rId3">
            <a:alphaModFix/>
          </a:blip>
          <a:srcRect/>
          <a:stretch/>
        </p:blipFill>
        <p:spPr>
          <a:xfrm rot="-5400000">
            <a:off x="3213862" y="1535445"/>
            <a:ext cx="733042" cy="1068099"/>
          </a:xfrm>
          <a:prstGeom prst="rect">
            <a:avLst/>
          </a:prstGeom>
          <a:noFill/>
          <a:ln>
            <a:noFill/>
          </a:ln>
        </p:spPr>
      </p:pic>
      <p:sp>
        <p:nvSpPr>
          <p:cNvPr id="257" name="Google Shape;257;p12"/>
          <p:cNvSpPr txBox="1">
            <a:spLocks noGrp="1"/>
          </p:cNvSpPr>
          <p:nvPr>
            <p:ph type="body" idx="1"/>
          </p:nvPr>
        </p:nvSpPr>
        <p:spPr>
          <a:xfrm>
            <a:off x="2662812" y="2443487"/>
            <a:ext cx="2197277" cy="87714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700"/>
              <a:buNone/>
            </a:pPr>
            <a:r>
              <a:rPr lang="fr-FR" sz="1700" b="1">
                <a:solidFill>
                  <a:schemeClr val="accent4"/>
                </a:solidFill>
              </a:rPr>
              <a:t>Ecran de fumée</a:t>
            </a:r>
            <a:endParaRPr/>
          </a:p>
          <a:p>
            <a:pPr marL="342900" lvl="0" indent="-342900" algn="l" rtl="0">
              <a:spcBef>
                <a:spcPts val="1000"/>
              </a:spcBef>
              <a:spcAft>
                <a:spcPts val="0"/>
              </a:spcAft>
              <a:buSzPts val="1500"/>
              <a:buChar char="🠶"/>
            </a:pPr>
            <a:r>
              <a:rPr lang="fr-FR" sz="1500"/>
              <a:t>Tester l’intérêt</a:t>
            </a:r>
            <a:endParaRPr/>
          </a:p>
          <a:p>
            <a:pPr marL="342900" lvl="0" indent="-228600" algn="l" rtl="0">
              <a:spcBef>
                <a:spcPts val="1000"/>
              </a:spcBef>
              <a:spcAft>
                <a:spcPts val="0"/>
              </a:spcAft>
              <a:buSzPts val="1800"/>
              <a:buNone/>
            </a:pPr>
            <a:endParaRPr b="1"/>
          </a:p>
          <a:p>
            <a:pPr marL="342900" lvl="0" indent="-228600" algn="l" rtl="0">
              <a:spcBef>
                <a:spcPts val="1000"/>
              </a:spcBef>
              <a:spcAft>
                <a:spcPts val="0"/>
              </a:spcAft>
              <a:buSzPts val="1800"/>
              <a:buNone/>
            </a:pPr>
            <a:endParaRPr/>
          </a:p>
          <a:p>
            <a:pPr marL="742950" lvl="1" indent="-184150" algn="l" rtl="0">
              <a:spcBef>
                <a:spcPts val="1000"/>
              </a:spcBef>
              <a:spcAft>
                <a:spcPts val="0"/>
              </a:spcAft>
              <a:buSzPts val="1600"/>
              <a:buNone/>
            </a:pPr>
            <a:endParaRPr/>
          </a:p>
          <a:p>
            <a:pPr marL="342900" lvl="0" indent="-228600" algn="l" rtl="0">
              <a:spcBef>
                <a:spcPts val="1000"/>
              </a:spcBef>
              <a:spcAft>
                <a:spcPts val="0"/>
              </a:spcAft>
              <a:buSzPts val="1800"/>
              <a:buNone/>
            </a:pPr>
            <a:endParaRPr/>
          </a:p>
        </p:txBody>
      </p:sp>
      <p:sp>
        <p:nvSpPr>
          <p:cNvPr id="258" name="Google Shape;258;p12"/>
          <p:cNvSpPr txBox="1"/>
          <p:nvPr/>
        </p:nvSpPr>
        <p:spPr>
          <a:xfrm>
            <a:off x="2291174" y="4775047"/>
            <a:ext cx="3797416" cy="877141"/>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700"/>
              <a:buFont typeface="Noto Sans Symbols"/>
              <a:buNone/>
            </a:pPr>
            <a:r>
              <a:rPr lang="fr-FR" sz="1700" b="1" u="none">
                <a:solidFill>
                  <a:srgbClr val="3F3F3F"/>
                </a:solidFill>
                <a:latin typeface="Century Gothic"/>
                <a:ea typeface="Century Gothic"/>
                <a:cs typeface="Century Gothic"/>
                <a:sym typeface="Century Gothic"/>
              </a:rPr>
              <a:t>Pré-Commercialisation</a:t>
            </a:r>
            <a:endParaRPr/>
          </a:p>
          <a:p>
            <a:pPr marL="342900" marR="0" lvl="0" indent="-342900" algn="l" rtl="0">
              <a:spcBef>
                <a:spcPts val="1000"/>
              </a:spcBef>
              <a:spcAft>
                <a:spcPts val="0"/>
              </a:spcAft>
              <a:buClr>
                <a:schemeClr val="accent1"/>
              </a:buClr>
              <a:buSzPts val="1500"/>
              <a:buFont typeface="Noto Sans Symbols"/>
              <a:buChar char="🠶"/>
            </a:pPr>
            <a:r>
              <a:rPr lang="fr-FR" sz="1500" b="0" u="none">
                <a:solidFill>
                  <a:srgbClr val="3F3F3F"/>
                </a:solidFill>
                <a:latin typeface="Century Gothic"/>
                <a:ea typeface="Century Gothic"/>
                <a:cs typeface="Century Gothic"/>
                <a:sym typeface="Century Gothic"/>
              </a:rPr>
              <a:t>Lever des fonds pour produire</a:t>
            </a:r>
            <a:endParaRPr/>
          </a:p>
          <a:p>
            <a:pPr marL="342900" marR="0" lvl="0" indent="-228600" algn="l" rtl="0">
              <a:spcBef>
                <a:spcPts val="1000"/>
              </a:spcBef>
              <a:spcAft>
                <a:spcPts val="0"/>
              </a:spcAft>
              <a:buClr>
                <a:schemeClr val="accent1"/>
              </a:buClr>
              <a:buSzPts val="1800"/>
              <a:buFont typeface="Noto Sans Symbols"/>
              <a:buNone/>
            </a:pPr>
            <a:endParaRPr sz="1800" b="1"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a:p>
            <a:pPr marL="742950" marR="0" lvl="1" indent="-184150" algn="l" rtl="0">
              <a:spcBef>
                <a:spcPts val="1000"/>
              </a:spcBef>
              <a:spcAft>
                <a:spcPts val="0"/>
              </a:spcAft>
              <a:buClr>
                <a:schemeClr val="accent1"/>
              </a:buClr>
              <a:buSzPts val="16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p:txBody>
      </p:sp>
      <p:sp>
        <p:nvSpPr>
          <p:cNvPr id="259" name="Google Shape;259;p12"/>
          <p:cNvSpPr txBox="1"/>
          <p:nvPr/>
        </p:nvSpPr>
        <p:spPr>
          <a:xfrm>
            <a:off x="5921111" y="1027858"/>
            <a:ext cx="3797416" cy="877141"/>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700"/>
              <a:buFont typeface="Noto Sans Symbols"/>
              <a:buNone/>
            </a:pPr>
            <a:r>
              <a:rPr lang="fr-FR" sz="1700" b="1" u="none">
                <a:solidFill>
                  <a:schemeClr val="accent6"/>
                </a:solidFill>
                <a:latin typeface="Century Gothic"/>
                <a:ea typeface="Century Gothic"/>
                <a:cs typeface="Century Gothic"/>
                <a:sym typeface="Century Gothic"/>
              </a:rPr>
              <a:t>Produit au fonctionnement réduit</a:t>
            </a:r>
            <a:r>
              <a:rPr lang="fr-FR" sz="1700" b="1" u="none">
                <a:solidFill>
                  <a:srgbClr val="3F3F3F"/>
                </a:solidFill>
                <a:latin typeface="Century Gothic"/>
                <a:ea typeface="Century Gothic"/>
                <a:cs typeface="Century Gothic"/>
                <a:sym typeface="Century Gothic"/>
              </a:rPr>
              <a:t>*</a:t>
            </a:r>
            <a:endParaRPr/>
          </a:p>
          <a:p>
            <a:pPr marL="342900" marR="0" lvl="0" indent="-342900" algn="l" rtl="0">
              <a:spcBef>
                <a:spcPts val="1000"/>
              </a:spcBef>
              <a:spcAft>
                <a:spcPts val="0"/>
              </a:spcAft>
              <a:buClr>
                <a:schemeClr val="accent1"/>
              </a:buClr>
              <a:buSzPts val="1500"/>
              <a:buFont typeface="Noto Sans Symbols"/>
              <a:buChar char="🠶"/>
            </a:pPr>
            <a:r>
              <a:rPr lang="fr-FR" sz="1500" b="0" u="none">
                <a:solidFill>
                  <a:srgbClr val="3F3F3F"/>
                </a:solidFill>
                <a:latin typeface="Century Gothic"/>
                <a:ea typeface="Century Gothic"/>
                <a:cs typeface="Century Gothic"/>
                <a:sym typeface="Century Gothic"/>
              </a:rPr>
              <a:t>Obtenir la validité du marché</a:t>
            </a:r>
            <a:endParaRPr/>
          </a:p>
          <a:p>
            <a:pPr marL="342900" marR="0" lvl="0" indent="-228600" algn="l" rtl="0">
              <a:spcBef>
                <a:spcPts val="1000"/>
              </a:spcBef>
              <a:spcAft>
                <a:spcPts val="0"/>
              </a:spcAft>
              <a:buClr>
                <a:schemeClr val="accent1"/>
              </a:buClr>
              <a:buSzPts val="1800"/>
              <a:buFont typeface="Noto Sans Symbols"/>
              <a:buNone/>
            </a:pPr>
            <a:endParaRPr sz="1800" b="1"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a:p>
            <a:pPr marL="742950" marR="0" lvl="1" indent="-184150" algn="l" rtl="0">
              <a:spcBef>
                <a:spcPts val="1000"/>
              </a:spcBef>
              <a:spcAft>
                <a:spcPts val="0"/>
              </a:spcAft>
              <a:buClr>
                <a:schemeClr val="accent1"/>
              </a:buClr>
              <a:buSzPts val="16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p:txBody>
      </p:sp>
      <p:sp>
        <p:nvSpPr>
          <p:cNvPr id="260" name="Google Shape;260;p12"/>
          <p:cNvSpPr txBox="1"/>
          <p:nvPr/>
        </p:nvSpPr>
        <p:spPr>
          <a:xfrm>
            <a:off x="7584096" y="2487045"/>
            <a:ext cx="4191293" cy="133010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700"/>
              <a:buFont typeface="Noto Sans Symbols"/>
              <a:buNone/>
            </a:pPr>
            <a:r>
              <a:rPr lang="fr-FR" sz="1700" b="1" u="none">
                <a:solidFill>
                  <a:schemeClr val="accent3"/>
                </a:solidFill>
                <a:latin typeface="Century Gothic"/>
                <a:ea typeface="Century Gothic"/>
                <a:cs typeface="Century Gothic"/>
                <a:sym typeface="Century Gothic"/>
              </a:rPr>
              <a:t>Magicien d’Oz</a:t>
            </a:r>
            <a:r>
              <a:rPr lang="fr-FR" sz="1700" b="1" u="none">
                <a:solidFill>
                  <a:schemeClr val="dk1"/>
                </a:solidFill>
                <a:latin typeface="Century Gothic"/>
                <a:ea typeface="Century Gothic"/>
                <a:cs typeface="Century Gothic"/>
                <a:sym typeface="Century Gothic"/>
              </a:rPr>
              <a:t>*</a:t>
            </a:r>
            <a:endParaRPr/>
          </a:p>
          <a:p>
            <a:pPr marL="342900" marR="0" lvl="0" indent="-342900" algn="l" rtl="0">
              <a:spcBef>
                <a:spcPts val="1000"/>
              </a:spcBef>
              <a:spcAft>
                <a:spcPts val="0"/>
              </a:spcAft>
              <a:buClr>
                <a:schemeClr val="accent1"/>
              </a:buClr>
              <a:buSzPts val="1500"/>
              <a:buFont typeface="Noto Sans Symbols"/>
              <a:buChar char="🠶"/>
            </a:pPr>
            <a:r>
              <a:rPr lang="fr-FR" sz="1500" b="0" u="none">
                <a:solidFill>
                  <a:srgbClr val="3F3F3F"/>
                </a:solidFill>
                <a:latin typeface="Century Gothic"/>
                <a:ea typeface="Century Gothic"/>
                <a:cs typeface="Century Gothic"/>
                <a:sym typeface="Century Gothic"/>
              </a:rPr>
              <a:t>Simuler le fonctionnement pour tester les hypothèses ou le produit</a:t>
            </a:r>
            <a:endParaRPr/>
          </a:p>
          <a:p>
            <a:pPr marL="342900" marR="0" lvl="0" indent="-228600" algn="l" rtl="0">
              <a:spcBef>
                <a:spcPts val="1000"/>
              </a:spcBef>
              <a:spcAft>
                <a:spcPts val="0"/>
              </a:spcAft>
              <a:buClr>
                <a:schemeClr val="accent1"/>
              </a:buClr>
              <a:buSzPts val="1800"/>
              <a:buFont typeface="Noto Sans Symbols"/>
              <a:buNone/>
            </a:pPr>
            <a:endParaRPr sz="1800" b="1"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a:p>
            <a:pPr marL="742950" marR="0" lvl="1" indent="-184150" algn="l" rtl="0">
              <a:spcBef>
                <a:spcPts val="1000"/>
              </a:spcBef>
              <a:spcAft>
                <a:spcPts val="0"/>
              </a:spcAft>
              <a:buClr>
                <a:schemeClr val="accent1"/>
              </a:buClr>
              <a:buSzPts val="16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p:txBody>
      </p:sp>
      <p:sp>
        <p:nvSpPr>
          <p:cNvPr id="261" name="Google Shape;261;p12"/>
          <p:cNvSpPr txBox="1"/>
          <p:nvPr/>
        </p:nvSpPr>
        <p:spPr>
          <a:xfrm>
            <a:off x="6676768" y="4469473"/>
            <a:ext cx="4191293" cy="133010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700"/>
              <a:buFont typeface="Noto Sans Symbols"/>
              <a:buNone/>
            </a:pPr>
            <a:r>
              <a:rPr lang="fr-FR" sz="1700" b="1" u="none">
                <a:solidFill>
                  <a:schemeClr val="accent5"/>
                </a:solidFill>
                <a:latin typeface="Century Gothic"/>
                <a:ea typeface="Century Gothic"/>
                <a:cs typeface="Century Gothic"/>
                <a:sym typeface="Century Gothic"/>
              </a:rPr>
              <a:t>Concierge</a:t>
            </a:r>
            <a:endParaRPr/>
          </a:p>
          <a:p>
            <a:pPr marL="342900" marR="0" lvl="0" indent="-342900" algn="l" rtl="0">
              <a:spcBef>
                <a:spcPts val="1000"/>
              </a:spcBef>
              <a:spcAft>
                <a:spcPts val="0"/>
              </a:spcAft>
              <a:buClr>
                <a:schemeClr val="accent1"/>
              </a:buClr>
              <a:buSzPts val="1500"/>
              <a:buFont typeface="Noto Sans Symbols"/>
              <a:buChar char="🠶"/>
            </a:pPr>
            <a:r>
              <a:rPr lang="fr-FR" sz="1500" b="0" u="none">
                <a:solidFill>
                  <a:srgbClr val="3F3F3F"/>
                </a:solidFill>
                <a:latin typeface="Century Gothic"/>
                <a:ea typeface="Century Gothic"/>
                <a:cs typeface="Century Gothic"/>
                <a:sym typeface="Century Gothic"/>
              </a:rPr>
              <a:t>Produire manuellement à petite échelle pour récupérer du feedback</a:t>
            </a:r>
            <a:endParaRPr/>
          </a:p>
          <a:p>
            <a:pPr marL="342900" marR="0" lvl="0" indent="-228600" algn="l" rtl="0">
              <a:spcBef>
                <a:spcPts val="1000"/>
              </a:spcBef>
              <a:spcAft>
                <a:spcPts val="0"/>
              </a:spcAft>
              <a:buClr>
                <a:schemeClr val="accent1"/>
              </a:buClr>
              <a:buSzPts val="1800"/>
              <a:buFont typeface="Noto Sans Symbols"/>
              <a:buNone/>
            </a:pPr>
            <a:endParaRPr sz="1800" b="1"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a:p>
            <a:pPr marL="742950" marR="0" lvl="1" indent="-184150" algn="l" rtl="0">
              <a:spcBef>
                <a:spcPts val="1000"/>
              </a:spcBef>
              <a:spcAft>
                <a:spcPts val="0"/>
              </a:spcAft>
              <a:buClr>
                <a:schemeClr val="accent1"/>
              </a:buClr>
              <a:buSzPts val="16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p:txBody>
      </p:sp>
      <p:pic>
        <p:nvPicPr>
          <p:cNvPr id="262" name="Google Shape;262;p12"/>
          <p:cNvPicPr preferRelativeResize="0"/>
          <p:nvPr/>
        </p:nvPicPr>
        <p:blipFill rotWithShape="1">
          <a:blip r:embed="rId4">
            <a:alphaModFix/>
          </a:blip>
          <a:srcRect/>
          <a:stretch/>
        </p:blipFill>
        <p:spPr>
          <a:xfrm>
            <a:off x="2803992" y="4040389"/>
            <a:ext cx="1552782" cy="793644"/>
          </a:xfrm>
          <a:prstGeom prst="rect">
            <a:avLst/>
          </a:prstGeom>
          <a:noFill/>
          <a:ln>
            <a:noFill/>
          </a:ln>
        </p:spPr>
      </p:pic>
      <p:sp>
        <p:nvSpPr>
          <p:cNvPr id="263" name="Google Shape;263;p12"/>
          <p:cNvSpPr txBox="1"/>
          <p:nvPr/>
        </p:nvSpPr>
        <p:spPr>
          <a:xfrm>
            <a:off x="2592925" y="6250916"/>
            <a:ext cx="7169810" cy="877141"/>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700"/>
              <a:buFont typeface="Noto Sans Symbols"/>
              <a:buNone/>
            </a:pPr>
            <a:r>
              <a:rPr lang="fr-FR" sz="1700" b="1" u="none">
                <a:solidFill>
                  <a:srgbClr val="3F3F3F"/>
                </a:solidFill>
                <a:latin typeface="Century Gothic"/>
                <a:ea typeface="Century Gothic"/>
                <a:cs typeface="Century Gothic"/>
                <a:sym typeface="Century Gothic"/>
              </a:rPr>
              <a:t>* Produit évoluant avec le développement de fonctionnalités</a:t>
            </a:r>
            <a:endParaRPr sz="1500" b="0"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1" u="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a:p>
            <a:pPr marL="742950" marR="0" lvl="1" indent="-184150" algn="l" rtl="0">
              <a:spcBef>
                <a:spcPts val="1000"/>
              </a:spcBef>
              <a:spcAft>
                <a:spcPts val="0"/>
              </a:spcAft>
              <a:buClr>
                <a:schemeClr val="accent1"/>
              </a:buClr>
              <a:buSzPts val="1600"/>
              <a:buFont typeface="Noto Sans Symbols"/>
              <a:buNone/>
            </a:pPr>
            <a:endParaRPr sz="1600" b="0" i="0" u="none" strike="noStrike" cap="none">
              <a:solidFill>
                <a:srgbClr val="3F3F3F"/>
              </a:solidFill>
              <a:latin typeface="Century Gothic"/>
              <a:ea typeface="Century Gothic"/>
              <a:cs typeface="Century Gothic"/>
              <a:sym typeface="Century Gothic"/>
            </a:endParaRPr>
          </a:p>
          <a:p>
            <a:pPr marL="342900" marR="0" lvl="0" indent="-228600" algn="l" rtl="0">
              <a:spcBef>
                <a:spcPts val="1000"/>
              </a:spcBef>
              <a:spcAft>
                <a:spcPts val="0"/>
              </a:spcAft>
              <a:buClr>
                <a:schemeClr val="accent1"/>
              </a:buClr>
              <a:buSzPts val="1800"/>
              <a:buFont typeface="Noto Sans Symbols"/>
              <a:buNone/>
            </a:pPr>
            <a:endParaRPr sz="1800" b="0" u="none">
              <a:solidFill>
                <a:srgbClr val="3F3F3F"/>
              </a:solidFill>
              <a:latin typeface="Century Gothic"/>
              <a:ea typeface="Century Gothic"/>
              <a:cs typeface="Century Gothic"/>
              <a:sym typeface="Century Gothic"/>
            </a:endParaRPr>
          </a:p>
        </p:txBody>
      </p:sp>
      <p:pic>
        <p:nvPicPr>
          <p:cNvPr id="264" name="Google Shape;264;p12"/>
          <p:cNvPicPr preferRelativeResize="0"/>
          <p:nvPr/>
        </p:nvPicPr>
        <p:blipFill rotWithShape="1">
          <a:blip r:embed="rId5">
            <a:alphaModFix/>
          </a:blip>
          <a:srcRect/>
          <a:stretch/>
        </p:blipFill>
        <p:spPr>
          <a:xfrm>
            <a:off x="7048768" y="189523"/>
            <a:ext cx="931826" cy="796561"/>
          </a:xfrm>
          <a:prstGeom prst="rect">
            <a:avLst/>
          </a:prstGeom>
          <a:noFill/>
          <a:ln>
            <a:noFill/>
          </a:ln>
        </p:spPr>
      </p:pic>
      <p:pic>
        <p:nvPicPr>
          <p:cNvPr id="265" name="Google Shape;265;p12"/>
          <p:cNvPicPr preferRelativeResize="0"/>
          <p:nvPr/>
        </p:nvPicPr>
        <p:blipFill rotWithShape="1">
          <a:blip r:embed="rId6">
            <a:alphaModFix/>
          </a:blip>
          <a:srcRect/>
          <a:stretch/>
        </p:blipFill>
        <p:spPr>
          <a:xfrm>
            <a:off x="10741255" y="1827835"/>
            <a:ext cx="974424" cy="881622"/>
          </a:xfrm>
          <a:prstGeom prst="rect">
            <a:avLst/>
          </a:prstGeom>
          <a:noFill/>
          <a:ln>
            <a:noFill/>
          </a:ln>
        </p:spPr>
      </p:pic>
      <p:pic>
        <p:nvPicPr>
          <p:cNvPr id="266" name="Google Shape;266;p12"/>
          <p:cNvPicPr preferRelativeResize="0"/>
          <p:nvPr/>
        </p:nvPicPr>
        <p:blipFill rotWithShape="1">
          <a:blip r:embed="rId7">
            <a:alphaModFix/>
          </a:blip>
          <a:srcRect/>
          <a:stretch/>
        </p:blipFill>
        <p:spPr>
          <a:xfrm>
            <a:off x="10796350" y="4084237"/>
            <a:ext cx="1245321" cy="1322933"/>
          </a:xfrm>
          <a:prstGeom prst="rect">
            <a:avLst/>
          </a:prstGeom>
          <a:noFill/>
          <a:ln>
            <a:noFill/>
          </a:ln>
        </p:spPr>
      </p:pic>
      <p:cxnSp>
        <p:nvCxnSpPr>
          <p:cNvPr id="267" name="Google Shape;267;p12"/>
          <p:cNvCxnSpPr>
            <a:stCxn id="254" idx="2"/>
            <a:endCxn id="257" idx="3"/>
          </p:cNvCxnSpPr>
          <p:nvPr/>
        </p:nvCxnSpPr>
        <p:spPr>
          <a:xfrm rot="10800000">
            <a:off x="4860130" y="2882036"/>
            <a:ext cx="603300" cy="314700"/>
          </a:xfrm>
          <a:prstGeom prst="bentConnector3">
            <a:avLst>
              <a:gd name="adj1" fmla="val 50000"/>
            </a:avLst>
          </a:prstGeom>
          <a:noFill/>
          <a:ln w="28575" cap="flat" cmpd="sng">
            <a:solidFill>
              <a:schemeClr val="accent2"/>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268" name="Google Shape;268;p12"/>
          <p:cNvCxnSpPr>
            <a:stCxn id="254" idx="3"/>
          </p:cNvCxnSpPr>
          <p:nvPr/>
        </p:nvCxnSpPr>
        <p:spPr>
          <a:xfrm rot="5400000">
            <a:off x="4354285" y="3482908"/>
            <a:ext cx="1179300" cy="1405200"/>
          </a:xfrm>
          <a:prstGeom prst="bentConnector2">
            <a:avLst/>
          </a:prstGeom>
          <a:noFill/>
          <a:ln w="28575" cap="flat" cmpd="sng">
            <a:solidFill>
              <a:schemeClr val="accent2"/>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269" name="Google Shape;269;p12"/>
          <p:cNvCxnSpPr>
            <a:stCxn id="254" idx="4"/>
            <a:endCxn id="261" idx="1"/>
          </p:cNvCxnSpPr>
          <p:nvPr/>
        </p:nvCxnSpPr>
        <p:spPr>
          <a:xfrm rot="-5400000" flipH="1">
            <a:off x="5696041" y="4153730"/>
            <a:ext cx="1373400" cy="588300"/>
          </a:xfrm>
          <a:prstGeom prst="bentConnector2">
            <a:avLst/>
          </a:prstGeom>
          <a:noFill/>
          <a:ln w="28575" cap="flat" cmpd="sng">
            <a:solidFill>
              <a:schemeClr val="accent2"/>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270" name="Google Shape;270;p12"/>
          <p:cNvCxnSpPr>
            <a:stCxn id="254" idx="6"/>
            <a:endCxn id="260" idx="2"/>
          </p:cNvCxnSpPr>
          <p:nvPr/>
        </p:nvCxnSpPr>
        <p:spPr>
          <a:xfrm>
            <a:off x="6713752" y="3196735"/>
            <a:ext cx="2966100" cy="620400"/>
          </a:xfrm>
          <a:prstGeom prst="bentConnector4">
            <a:avLst>
              <a:gd name="adj1" fmla="val 14671"/>
              <a:gd name="adj2" fmla="val 136850"/>
            </a:avLst>
          </a:prstGeom>
          <a:noFill/>
          <a:ln w="28575" cap="flat" cmpd="sng">
            <a:solidFill>
              <a:schemeClr val="accent2"/>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271" name="Google Shape;271;p12"/>
          <p:cNvCxnSpPr>
            <a:stCxn id="254" idx="0"/>
            <a:endCxn id="259" idx="2"/>
          </p:cNvCxnSpPr>
          <p:nvPr/>
        </p:nvCxnSpPr>
        <p:spPr>
          <a:xfrm rot="-5400000">
            <a:off x="6590641" y="1403041"/>
            <a:ext cx="727200" cy="1731300"/>
          </a:xfrm>
          <a:prstGeom prst="bentConnector3">
            <a:avLst>
              <a:gd name="adj1" fmla="val 50006"/>
            </a:avLst>
          </a:prstGeom>
          <a:noFill/>
          <a:ln w="28575" cap="flat" cmpd="sng">
            <a:solidFill>
              <a:schemeClr val="accent2"/>
            </a:solidFill>
            <a:prstDash val="solid"/>
            <a:round/>
            <a:headEnd type="none" w="sm" len="sm"/>
            <a:tailEnd type="triangle" w="med" len="med"/>
          </a:ln>
          <a:effectLst>
            <a:outerShdw blurRad="38100" dist="25400" dir="5400000" rotWithShape="0">
              <a:srgbClr val="000000">
                <a:alpha val="24705"/>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La boucle de feedback</a:t>
            </a:r>
            <a:endParaRPr/>
          </a:p>
        </p:txBody>
      </p:sp>
      <p:grpSp>
        <p:nvGrpSpPr>
          <p:cNvPr id="278" name="Google Shape;278;p13"/>
          <p:cNvGrpSpPr/>
          <p:nvPr/>
        </p:nvGrpSpPr>
        <p:grpSpPr>
          <a:xfrm>
            <a:off x="6388100" y="1415194"/>
            <a:ext cx="1447800" cy="1702832"/>
            <a:chOff x="4954411" y="1497895"/>
            <a:chExt cx="1447800" cy="1702832"/>
          </a:xfrm>
        </p:grpSpPr>
        <p:pic>
          <p:nvPicPr>
            <p:cNvPr id="279" name="Google Shape;279;p13"/>
            <p:cNvPicPr preferRelativeResize="0"/>
            <p:nvPr/>
          </p:nvPicPr>
          <p:blipFill rotWithShape="1">
            <a:blip r:embed="rId3">
              <a:alphaModFix/>
            </a:blip>
            <a:srcRect/>
            <a:stretch/>
          </p:blipFill>
          <p:spPr>
            <a:xfrm>
              <a:off x="4954411" y="1497895"/>
              <a:ext cx="1447800" cy="1333500"/>
            </a:xfrm>
            <a:prstGeom prst="rect">
              <a:avLst/>
            </a:prstGeom>
            <a:noFill/>
            <a:ln>
              <a:noFill/>
            </a:ln>
          </p:spPr>
        </p:pic>
        <p:sp>
          <p:nvSpPr>
            <p:cNvPr id="280" name="Google Shape;280;p13"/>
            <p:cNvSpPr txBox="1"/>
            <p:nvPr/>
          </p:nvSpPr>
          <p:spPr>
            <a:xfrm>
              <a:off x="5145136" y="2831395"/>
              <a:ext cx="12570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2"/>
                  </a:solidFill>
                  <a:latin typeface="Century Gothic"/>
                  <a:ea typeface="Century Gothic"/>
                  <a:cs typeface="Century Gothic"/>
                  <a:sym typeface="Century Gothic"/>
                </a:rPr>
                <a:t>Des idées</a:t>
              </a:r>
              <a:endParaRPr sz="1800" b="1">
                <a:solidFill>
                  <a:schemeClr val="accent2"/>
                </a:solidFill>
                <a:latin typeface="Century Gothic"/>
                <a:ea typeface="Century Gothic"/>
                <a:cs typeface="Century Gothic"/>
                <a:sym typeface="Century Gothic"/>
              </a:endParaRPr>
            </a:p>
          </p:txBody>
        </p:sp>
      </p:grpSp>
      <p:grpSp>
        <p:nvGrpSpPr>
          <p:cNvPr id="281" name="Google Shape;281;p13"/>
          <p:cNvGrpSpPr/>
          <p:nvPr/>
        </p:nvGrpSpPr>
        <p:grpSpPr>
          <a:xfrm>
            <a:off x="9617258" y="4176492"/>
            <a:ext cx="1552028" cy="1519703"/>
            <a:chOff x="8312865" y="4523127"/>
            <a:chExt cx="1552028" cy="1519703"/>
          </a:xfrm>
        </p:grpSpPr>
        <p:pic>
          <p:nvPicPr>
            <p:cNvPr id="282" name="Google Shape;282;p13"/>
            <p:cNvPicPr preferRelativeResize="0"/>
            <p:nvPr/>
          </p:nvPicPr>
          <p:blipFill rotWithShape="1">
            <a:blip r:embed="rId4">
              <a:alphaModFix/>
            </a:blip>
            <a:srcRect/>
            <a:stretch/>
          </p:blipFill>
          <p:spPr>
            <a:xfrm>
              <a:off x="8582202" y="4523127"/>
              <a:ext cx="1013354" cy="1150371"/>
            </a:xfrm>
            <a:prstGeom prst="rect">
              <a:avLst/>
            </a:prstGeom>
            <a:noFill/>
            <a:ln>
              <a:noFill/>
            </a:ln>
          </p:spPr>
        </p:pic>
        <p:sp>
          <p:nvSpPr>
            <p:cNvPr id="283" name="Google Shape;283;p13"/>
            <p:cNvSpPr txBox="1"/>
            <p:nvPr/>
          </p:nvSpPr>
          <p:spPr>
            <a:xfrm>
              <a:off x="8312865" y="5673498"/>
              <a:ext cx="15520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2"/>
                  </a:solidFill>
                  <a:latin typeface="Century Gothic"/>
                  <a:ea typeface="Century Gothic"/>
                  <a:cs typeface="Century Gothic"/>
                  <a:sym typeface="Century Gothic"/>
                </a:rPr>
                <a:t>Des produits</a:t>
              </a:r>
              <a:endParaRPr sz="1800" b="1">
                <a:solidFill>
                  <a:schemeClr val="accent2"/>
                </a:solidFill>
                <a:latin typeface="Century Gothic"/>
                <a:ea typeface="Century Gothic"/>
                <a:cs typeface="Century Gothic"/>
                <a:sym typeface="Century Gothic"/>
              </a:endParaRPr>
            </a:p>
          </p:txBody>
        </p:sp>
      </p:grpSp>
      <p:grpSp>
        <p:nvGrpSpPr>
          <p:cNvPr id="284" name="Google Shape;284;p13"/>
          <p:cNvGrpSpPr/>
          <p:nvPr/>
        </p:nvGrpSpPr>
        <p:grpSpPr>
          <a:xfrm>
            <a:off x="3620214" y="4568283"/>
            <a:ext cx="1643399" cy="1646653"/>
            <a:chOff x="3150782" y="4026845"/>
            <a:chExt cx="1643399" cy="1646653"/>
          </a:xfrm>
        </p:grpSpPr>
        <p:pic>
          <p:nvPicPr>
            <p:cNvPr id="285" name="Google Shape;285;p13"/>
            <p:cNvPicPr preferRelativeResize="0"/>
            <p:nvPr/>
          </p:nvPicPr>
          <p:blipFill rotWithShape="1">
            <a:blip r:embed="rId5">
              <a:alphaModFix/>
            </a:blip>
            <a:srcRect/>
            <a:stretch/>
          </p:blipFill>
          <p:spPr>
            <a:xfrm>
              <a:off x="3353626" y="4026845"/>
              <a:ext cx="1237712" cy="1120888"/>
            </a:xfrm>
            <a:prstGeom prst="rect">
              <a:avLst/>
            </a:prstGeom>
            <a:noFill/>
            <a:ln>
              <a:noFill/>
            </a:ln>
          </p:spPr>
        </p:pic>
        <p:sp>
          <p:nvSpPr>
            <p:cNvPr id="286" name="Google Shape;286;p13"/>
            <p:cNvSpPr txBox="1"/>
            <p:nvPr/>
          </p:nvSpPr>
          <p:spPr>
            <a:xfrm>
              <a:off x="3150782" y="5304166"/>
              <a:ext cx="16433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2"/>
                  </a:solidFill>
                  <a:latin typeface="Century Gothic"/>
                  <a:ea typeface="Century Gothic"/>
                  <a:cs typeface="Century Gothic"/>
                  <a:sym typeface="Century Gothic"/>
                </a:rPr>
                <a:t>Des données</a:t>
              </a:r>
              <a:endParaRPr sz="1800" b="1">
                <a:solidFill>
                  <a:schemeClr val="accent2"/>
                </a:solidFill>
                <a:latin typeface="Century Gothic"/>
                <a:ea typeface="Century Gothic"/>
                <a:cs typeface="Century Gothic"/>
                <a:sym typeface="Century Gothic"/>
              </a:endParaRPr>
            </a:p>
          </p:txBody>
        </p:sp>
      </p:grpSp>
      <p:grpSp>
        <p:nvGrpSpPr>
          <p:cNvPr id="287" name="Google Shape;287;p13"/>
          <p:cNvGrpSpPr/>
          <p:nvPr/>
        </p:nvGrpSpPr>
        <p:grpSpPr>
          <a:xfrm>
            <a:off x="3434126" y="2340936"/>
            <a:ext cx="1667924" cy="1399619"/>
            <a:chOff x="1875982" y="2583064"/>
            <a:chExt cx="1667924" cy="1399619"/>
          </a:xfrm>
        </p:grpSpPr>
        <p:pic>
          <p:nvPicPr>
            <p:cNvPr id="288" name="Google Shape;288;p13"/>
            <p:cNvPicPr preferRelativeResize="0"/>
            <p:nvPr/>
          </p:nvPicPr>
          <p:blipFill rotWithShape="1">
            <a:blip r:embed="rId6">
              <a:alphaModFix/>
            </a:blip>
            <a:srcRect/>
            <a:stretch/>
          </p:blipFill>
          <p:spPr>
            <a:xfrm>
              <a:off x="1875982" y="2583064"/>
              <a:ext cx="1667924" cy="1030287"/>
            </a:xfrm>
            <a:prstGeom prst="rect">
              <a:avLst/>
            </a:prstGeom>
            <a:noFill/>
            <a:ln>
              <a:noFill/>
            </a:ln>
          </p:spPr>
        </p:pic>
        <p:sp>
          <p:nvSpPr>
            <p:cNvPr id="289" name="Google Shape;289;p13"/>
            <p:cNvSpPr txBox="1"/>
            <p:nvPr/>
          </p:nvSpPr>
          <p:spPr>
            <a:xfrm>
              <a:off x="2005264" y="3613351"/>
              <a:ext cx="14093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5"/>
                  </a:solidFill>
                  <a:latin typeface="Century Gothic"/>
                  <a:ea typeface="Century Gothic"/>
                  <a:cs typeface="Century Gothic"/>
                  <a:sym typeface="Century Gothic"/>
                </a:rPr>
                <a:t>Apprendre</a:t>
              </a:r>
              <a:endParaRPr sz="1800" b="1">
                <a:solidFill>
                  <a:schemeClr val="accent5"/>
                </a:solidFill>
                <a:latin typeface="Century Gothic"/>
                <a:ea typeface="Century Gothic"/>
                <a:cs typeface="Century Gothic"/>
                <a:sym typeface="Century Gothic"/>
              </a:endParaRPr>
            </a:p>
          </p:txBody>
        </p:sp>
      </p:grpSp>
      <p:grpSp>
        <p:nvGrpSpPr>
          <p:cNvPr id="290" name="Google Shape;290;p13"/>
          <p:cNvGrpSpPr/>
          <p:nvPr/>
        </p:nvGrpSpPr>
        <p:grpSpPr>
          <a:xfrm>
            <a:off x="9232409" y="1905000"/>
            <a:ext cx="1308371" cy="1631154"/>
            <a:chOff x="8198997" y="2099733"/>
            <a:chExt cx="1308371" cy="1631154"/>
          </a:xfrm>
        </p:grpSpPr>
        <p:pic>
          <p:nvPicPr>
            <p:cNvPr id="291" name="Google Shape;291;p13"/>
            <p:cNvPicPr preferRelativeResize="0"/>
            <p:nvPr/>
          </p:nvPicPr>
          <p:blipFill rotWithShape="1">
            <a:blip r:embed="rId7">
              <a:alphaModFix/>
            </a:blip>
            <a:srcRect/>
            <a:stretch/>
          </p:blipFill>
          <p:spPr>
            <a:xfrm>
              <a:off x="8328279" y="2099733"/>
              <a:ext cx="1149348" cy="1261822"/>
            </a:xfrm>
            <a:prstGeom prst="rect">
              <a:avLst/>
            </a:prstGeom>
            <a:noFill/>
            <a:ln>
              <a:noFill/>
            </a:ln>
          </p:spPr>
        </p:pic>
        <p:sp>
          <p:nvSpPr>
            <p:cNvPr id="292" name="Google Shape;292;p13"/>
            <p:cNvSpPr txBox="1"/>
            <p:nvPr/>
          </p:nvSpPr>
          <p:spPr>
            <a:xfrm>
              <a:off x="8198997" y="3361555"/>
              <a:ext cx="13083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5"/>
                  </a:solidFill>
                  <a:latin typeface="Century Gothic"/>
                  <a:ea typeface="Century Gothic"/>
                  <a:cs typeface="Century Gothic"/>
                  <a:sym typeface="Century Gothic"/>
                </a:rPr>
                <a:t>Construire</a:t>
              </a:r>
              <a:endParaRPr sz="1800" b="1">
                <a:solidFill>
                  <a:schemeClr val="accent5"/>
                </a:solidFill>
                <a:latin typeface="Century Gothic"/>
                <a:ea typeface="Century Gothic"/>
                <a:cs typeface="Century Gothic"/>
                <a:sym typeface="Century Gothic"/>
              </a:endParaRPr>
            </a:p>
          </p:txBody>
        </p:sp>
      </p:grpSp>
      <p:grpSp>
        <p:nvGrpSpPr>
          <p:cNvPr id="293" name="Google Shape;293;p13"/>
          <p:cNvGrpSpPr/>
          <p:nvPr/>
        </p:nvGrpSpPr>
        <p:grpSpPr>
          <a:xfrm>
            <a:off x="6813410" y="4583191"/>
            <a:ext cx="1262647" cy="1891716"/>
            <a:chOff x="5786121" y="4538035"/>
            <a:chExt cx="1262647" cy="1891716"/>
          </a:xfrm>
        </p:grpSpPr>
        <p:sp>
          <p:nvSpPr>
            <p:cNvPr id="294" name="Google Shape;294;p13"/>
            <p:cNvSpPr txBox="1"/>
            <p:nvPr/>
          </p:nvSpPr>
          <p:spPr>
            <a:xfrm>
              <a:off x="5854235" y="6060419"/>
              <a:ext cx="10663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5"/>
                  </a:solidFill>
                  <a:latin typeface="Century Gothic"/>
                  <a:ea typeface="Century Gothic"/>
                  <a:cs typeface="Century Gothic"/>
                  <a:sym typeface="Century Gothic"/>
                </a:rPr>
                <a:t>Mesurer</a:t>
              </a:r>
              <a:endParaRPr sz="1800" b="1">
                <a:solidFill>
                  <a:schemeClr val="accent5"/>
                </a:solidFill>
                <a:latin typeface="Century Gothic"/>
                <a:ea typeface="Century Gothic"/>
                <a:cs typeface="Century Gothic"/>
                <a:sym typeface="Century Gothic"/>
              </a:endParaRPr>
            </a:p>
          </p:txBody>
        </p:sp>
        <p:pic>
          <p:nvPicPr>
            <p:cNvPr id="295" name="Google Shape;295;p13"/>
            <p:cNvPicPr preferRelativeResize="0"/>
            <p:nvPr/>
          </p:nvPicPr>
          <p:blipFill rotWithShape="1">
            <a:blip r:embed="rId8">
              <a:alphaModFix/>
            </a:blip>
            <a:srcRect/>
            <a:stretch/>
          </p:blipFill>
          <p:spPr>
            <a:xfrm>
              <a:off x="5786121" y="4538035"/>
              <a:ext cx="1262647" cy="1447079"/>
            </a:xfrm>
            <a:prstGeom prst="rect">
              <a:avLst/>
            </a:prstGeom>
            <a:noFill/>
            <a:ln>
              <a:noFill/>
            </a:ln>
          </p:spPr>
        </p:pic>
      </p:grpSp>
      <p:sp>
        <p:nvSpPr>
          <p:cNvPr id="296" name="Google Shape;296;p13"/>
          <p:cNvSpPr/>
          <p:nvPr/>
        </p:nvSpPr>
        <p:spPr>
          <a:xfrm>
            <a:off x="5361140" y="3371223"/>
            <a:ext cx="3757808" cy="273851"/>
          </a:xfrm>
          <a:prstGeom prst="rightArrow">
            <a:avLst>
              <a:gd name="adj1" fmla="val 50000"/>
              <a:gd name="adj2" fmla="val 50000"/>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7" name="Google Shape;297;p13"/>
          <p:cNvSpPr/>
          <p:nvPr/>
        </p:nvSpPr>
        <p:spPr>
          <a:xfrm rot="8004463">
            <a:off x="7882573" y="4189903"/>
            <a:ext cx="1936765" cy="301287"/>
          </a:xfrm>
          <a:prstGeom prst="rightArrow">
            <a:avLst>
              <a:gd name="adj1" fmla="val 50000"/>
              <a:gd name="adj2" fmla="val 50000"/>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8" name="Google Shape;298;p13"/>
          <p:cNvSpPr/>
          <p:nvPr/>
        </p:nvSpPr>
        <p:spPr>
          <a:xfrm rot="-8400226">
            <a:off x="4946856" y="4388153"/>
            <a:ext cx="2079927" cy="274040"/>
          </a:xfrm>
          <a:prstGeom prst="rightArrow">
            <a:avLst>
              <a:gd name="adj1" fmla="val 50000"/>
              <a:gd name="adj2" fmla="val 50000"/>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Trouver des indicateurs pertinents</a:t>
            </a:r>
            <a:endParaRPr/>
          </a:p>
        </p:txBody>
      </p:sp>
      <p:sp>
        <p:nvSpPr>
          <p:cNvPr id="305" name="Google Shape;305;p14"/>
          <p:cNvSpPr txBox="1">
            <a:spLocks noGrp="1"/>
          </p:cNvSpPr>
          <p:nvPr>
            <p:ph type="body" idx="1"/>
          </p:nvPr>
        </p:nvSpPr>
        <p:spPr>
          <a:xfrm>
            <a:off x="2589212" y="2133600"/>
            <a:ext cx="9122624"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Est-ce que nous avons fait ce que nous avions dit ?</a:t>
            </a:r>
            <a:endParaRPr/>
          </a:p>
          <a:p>
            <a:pPr marL="342900" lvl="0" indent="-342900" algn="l" rtl="0">
              <a:spcBef>
                <a:spcPts val="1000"/>
              </a:spcBef>
              <a:spcAft>
                <a:spcPts val="0"/>
              </a:spcAft>
              <a:buSzPts val="1800"/>
              <a:buChar char="🠶"/>
            </a:pPr>
            <a:r>
              <a:rPr lang="fr-FR"/>
              <a:t>Est-ce que nos équipes ou nos consommateurs travaillent différemment ?</a:t>
            </a:r>
            <a:endParaRPr/>
          </a:p>
          <a:p>
            <a:pPr marL="342900" lvl="0" indent="-342900" algn="l" rtl="0">
              <a:spcBef>
                <a:spcPts val="1000"/>
              </a:spcBef>
              <a:spcAft>
                <a:spcPts val="0"/>
              </a:spcAft>
              <a:buSzPts val="1800"/>
              <a:buChar char="🠶"/>
            </a:pPr>
            <a:r>
              <a:rPr lang="fr-FR"/>
              <a:t>Est-ce que nos clients (internes ou externes) reconnaissent une amélioration ?</a:t>
            </a:r>
            <a:endParaRPr/>
          </a:p>
          <a:p>
            <a:pPr marL="342900" lvl="0" indent="-342900" algn="l" rtl="0">
              <a:spcBef>
                <a:spcPts val="1000"/>
              </a:spcBef>
              <a:spcAft>
                <a:spcPts val="0"/>
              </a:spcAft>
              <a:buSzPts val="1800"/>
              <a:buChar char="🠶"/>
            </a:pPr>
            <a:r>
              <a:rPr lang="fr-FR"/>
              <a:t>Est-ce que nous avons identifié de nouvelles sources de croissance ?</a:t>
            </a: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En résumé, comment peut-on les mesurer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Comptabilité de l’innovation</a:t>
            </a:r>
            <a:endParaRPr/>
          </a:p>
        </p:txBody>
      </p:sp>
      <p:sp>
        <p:nvSpPr>
          <p:cNvPr id="311" name="Google Shape;311;p1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800"/>
              <a:buNone/>
            </a:pPr>
            <a:r>
              <a:rPr lang="fr-FR" dirty="0"/>
              <a:t>Si les objectifs d’une organisation de type start-up sont différents de ceux d’une organisation établie, la façon de se mesurer doit être adaptée.</a:t>
            </a:r>
            <a:endParaRPr dirty="0"/>
          </a:p>
          <a:p>
            <a:pPr marL="342900" lvl="0" indent="-342900" algn="l" rtl="0">
              <a:spcBef>
                <a:spcPts val="1000"/>
              </a:spcBef>
              <a:spcAft>
                <a:spcPts val="0"/>
              </a:spcAft>
              <a:buSzPts val="1800"/>
              <a:buChar char="🠶"/>
            </a:pPr>
            <a:r>
              <a:rPr lang="fr-FR" dirty="0"/>
              <a:t>Niveau 1</a:t>
            </a:r>
            <a:endParaRPr dirty="0"/>
          </a:p>
          <a:p>
            <a:pPr marL="742950" lvl="1" indent="-285750" algn="l" rtl="0">
              <a:spcBef>
                <a:spcPts val="1000"/>
              </a:spcBef>
              <a:spcAft>
                <a:spcPts val="0"/>
              </a:spcAft>
              <a:buSzPts val="1600"/>
              <a:buChar char="🠶"/>
            </a:pPr>
            <a:r>
              <a:rPr lang="fr-FR" dirty="0"/>
              <a:t>Un tableau de bord d’indicateurs permettant de suivre l’évolution des indicateurs dans le temps. Donne un aperçu de ce qui marche ou pas et des progrès/régressions.</a:t>
            </a:r>
            <a:endParaRPr dirty="0"/>
          </a:p>
          <a:p>
            <a:pPr marL="342900" lvl="0" indent="-342900" algn="l" rtl="0">
              <a:spcBef>
                <a:spcPts val="1000"/>
              </a:spcBef>
              <a:spcAft>
                <a:spcPts val="0"/>
              </a:spcAft>
              <a:buSzPts val="1800"/>
              <a:buChar char="🠶"/>
            </a:pPr>
            <a:r>
              <a:rPr lang="fr-FR" dirty="0"/>
              <a:t>Niveau 2</a:t>
            </a:r>
            <a:endParaRPr dirty="0"/>
          </a:p>
          <a:p>
            <a:pPr marL="742950" lvl="1" indent="-285750" algn="l" rtl="0">
              <a:spcBef>
                <a:spcPts val="1000"/>
              </a:spcBef>
              <a:spcAft>
                <a:spcPts val="0"/>
              </a:spcAft>
              <a:buSzPts val="1600"/>
              <a:buChar char="🠶"/>
            </a:pPr>
            <a:r>
              <a:rPr lang="fr-FR" dirty="0"/>
              <a:t>Une analyse plus poussée des hypothèses identifiées dans un business plan et les réponses apportées par mes différentes versions du produit.</a:t>
            </a:r>
            <a:endParaRPr dirty="0"/>
          </a:p>
          <a:p>
            <a:pPr marL="342900" lvl="0" indent="-342900" algn="l" rtl="0">
              <a:spcBef>
                <a:spcPts val="1000"/>
              </a:spcBef>
              <a:spcAft>
                <a:spcPts val="0"/>
              </a:spcAft>
              <a:buSzPts val="1800"/>
              <a:buChar char="🠶"/>
            </a:pPr>
            <a:r>
              <a:rPr lang="fr-FR" dirty="0"/>
              <a:t>Niveau 3 </a:t>
            </a:r>
            <a:endParaRPr dirty="0"/>
          </a:p>
          <a:p>
            <a:pPr marL="742950" lvl="1" indent="-285750" algn="l" rtl="0">
              <a:spcBef>
                <a:spcPts val="1000"/>
              </a:spcBef>
              <a:spcAft>
                <a:spcPts val="0"/>
              </a:spcAft>
              <a:buSzPts val="1600"/>
              <a:buChar char="🠶"/>
            </a:pPr>
            <a:r>
              <a:rPr lang="fr-FR" dirty="0"/>
              <a:t>Permet de transformer l’apprentissage en bénéfices en cumulant les analyses du N1 &amp; N2 pour reconstruire ou réorienter le business pan.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 sens des indicateurs</a:t>
            </a:r>
            <a:endParaRPr/>
          </a:p>
        </p:txBody>
      </p:sp>
      <p:sp>
        <p:nvSpPr>
          <p:cNvPr id="318" name="Google Shape;318;p1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Les indicateurs « vanité »</a:t>
            </a:r>
            <a:endParaRPr/>
          </a:p>
          <a:p>
            <a:pPr marL="742950" lvl="1" indent="-285750" algn="l" rtl="0">
              <a:spcBef>
                <a:spcPts val="1000"/>
              </a:spcBef>
              <a:spcAft>
                <a:spcPts val="0"/>
              </a:spcAft>
              <a:buSzPts val="1600"/>
              <a:buChar char="🠶"/>
            </a:pPr>
            <a:r>
              <a:rPr lang="fr-FR"/>
              <a:t>Donnent une bonne impression mais ne permettent pas forcément de comprendre ses résultats et orienter la stratégie.</a:t>
            </a:r>
            <a:endParaRPr/>
          </a:p>
          <a:p>
            <a:pPr marL="742950" lvl="1" indent="-285750" algn="l" rtl="0">
              <a:spcBef>
                <a:spcPts val="1000"/>
              </a:spcBef>
              <a:spcAft>
                <a:spcPts val="0"/>
              </a:spcAft>
              <a:buSzPts val="1600"/>
              <a:buChar char="🠶"/>
            </a:pPr>
            <a:r>
              <a:rPr lang="fr-FR"/>
              <a:t>Ex : nombre de clics sur une page d’accueil.</a:t>
            </a: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Les indicateurs « actionnables »</a:t>
            </a:r>
            <a:endParaRPr/>
          </a:p>
          <a:p>
            <a:pPr marL="742950" lvl="1" indent="-285750" algn="l" rtl="0">
              <a:spcBef>
                <a:spcPts val="1000"/>
              </a:spcBef>
              <a:spcAft>
                <a:spcPts val="0"/>
              </a:spcAft>
              <a:buSzPts val="1600"/>
              <a:buChar char="🠶"/>
            </a:pPr>
            <a:r>
              <a:rPr lang="fr-FR"/>
              <a:t>Permettent de prendre des décisions et définir des plans d’actions cohérents.</a:t>
            </a:r>
            <a:endParaRPr/>
          </a:p>
          <a:p>
            <a:pPr marL="742950" lvl="1" indent="-285750" algn="l" rtl="0">
              <a:spcBef>
                <a:spcPts val="1000"/>
              </a:spcBef>
              <a:spcAft>
                <a:spcPts val="0"/>
              </a:spcAft>
              <a:buSzPts val="1600"/>
              <a:buChar char="🠶"/>
            </a:pPr>
            <a:r>
              <a:rPr lang="fr-FR"/>
              <a:t>Exemple : Quel est le pourcentage de personnes qui vont plus loin que la page d’accueil ?</a:t>
            </a:r>
            <a:endParaRPr/>
          </a:p>
        </p:txBody>
      </p:sp>
      <p:pic>
        <p:nvPicPr>
          <p:cNvPr id="319" name="Google Shape;319;p16"/>
          <p:cNvPicPr preferRelativeResize="0"/>
          <p:nvPr/>
        </p:nvPicPr>
        <p:blipFill rotWithShape="1">
          <a:blip r:embed="rId3">
            <a:alphaModFix/>
          </a:blip>
          <a:srcRect/>
          <a:stretch/>
        </p:blipFill>
        <p:spPr>
          <a:xfrm>
            <a:off x="6556781" y="5053693"/>
            <a:ext cx="5443131" cy="17150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La boucle de feedback</a:t>
            </a:r>
            <a:endParaRPr/>
          </a:p>
        </p:txBody>
      </p:sp>
      <p:grpSp>
        <p:nvGrpSpPr>
          <p:cNvPr id="326" name="Google Shape;326;p17"/>
          <p:cNvGrpSpPr/>
          <p:nvPr/>
        </p:nvGrpSpPr>
        <p:grpSpPr>
          <a:xfrm>
            <a:off x="2669806" y="2729678"/>
            <a:ext cx="1667924" cy="1399619"/>
            <a:chOff x="1875982" y="2583064"/>
            <a:chExt cx="1667924" cy="1399619"/>
          </a:xfrm>
        </p:grpSpPr>
        <p:pic>
          <p:nvPicPr>
            <p:cNvPr id="327" name="Google Shape;327;p17"/>
            <p:cNvPicPr preferRelativeResize="0"/>
            <p:nvPr/>
          </p:nvPicPr>
          <p:blipFill rotWithShape="1">
            <a:blip r:embed="rId3">
              <a:alphaModFix/>
            </a:blip>
            <a:srcRect/>
            <a:stretch/>
          </p:blipFill>
          <p:spPr>
            <a:xfrm>
              <a:off x="1875982" y="2583064"/>
              <a:ext cx="1667924" cy="1030287"/>
            </a:xfrm>
            <a:prstGeom prst="rect">
              <a:avLst/>
            </a:prstGeom>
            <a:noFill/>
            <a:ln>
              <a:noFill/>
            </a:ln>
          </p:spPr>
        </p:pic>
        <p:sp>
          <p:nvSpPr>
            <p:cNvPr id="328" name="Google Shape;328;p17"/>
            <p:cNvSpPr txBox="1"/>
            <p:nvPr/>
          </p:nvSpPr>
          <p:spPr>
            <a:xfrm>
              <a:off x="2005264" y="3613351"/>
              <a:ext cx="14093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5"/>
                  </a:solidFill>
                  <a:latin typeface="Century Gothic"/>
                  <a:ea typeface="Century Gothic"/>
                  <a:cs typeface="Century Gothic"/>
                  <a:sym typeface="Century Gothic"/>
                </a:rPr>
                <a:t>Apprendre</a:t>
              </a:r>
              <a:endParaRPr sz="1800" b="1">
                <a:solidFill>
                  <a:schemeClr val="accent5"/>
                </a:solidFill>
                <a:latin typeface="Century Gothic"/>
                <a:ea typeface="Century Gothic"/>
                <a:cs typeface="Century Gothic"/>
                <a:sym typeface="Century Gothic"/>
              </a:endParaRPr>
            </a:p>
          </p:txBody>
        </p:sp>
      </p:grpSp>
      <p:grpSp>
        <p:nvGrpSpPr>
          <p:cNvPr id="329" name="Google Shape;329;p17"/>
          <p:cNvGrpSpPr/>
          <p:nvPr/>
        </p:nvGrpSpPr>
        <p:grpSpPr>
          <a:xfrm>
            <a:off x="10039676" y="2738644"/>
            <a:ext cx="1308371" cy="1631154"/>
            <a:chOff x="8198997" y="2099733"/>
            <a:chExt cx="1308371" cy="1631154"/>
          </a:xfrm>
        </p:grpSpPr>
        <p:pic>
          <p:nvPicPr>
            <p:cNvPr id="330" name="Google Shape;330;p17"/>
            <p:cNvPicPr preferRelativeResize="0"/>
            <p:nvPr/>
          </p:nvPicPr>
          <p:blipFill rotWithShape="1">
            <a:blip r:embed="rId4">
              <a:alphaModFix/>
            </a:blip>
            <a:srcRect/>
            <a:stretch/>
          </p:blipFill>
          <p:spPr>
            <a:xfrm>
              <a:off x="8328279" y="2099733"/>
              <a:ext cx="1149348" cy="1261822"/>
            </a:xfrm>
            <a:prstGeom prst="rect">
              <a:avLst/>
            </a:prstGeom>
            <a:noFill/>
            <a:ln>
              <a:noFill/>
            </a:ln>
          </p:spPr>
        </p:pic>
        <p:sp>
          <p:nvSpPr>
            <p:cNvPr id="331" name="Google Shape;331;p17"/>
            <p:cNvSpPr txBox="1"/>
            <p:nvPr/>
          </p:nvSpPr>
          <p:spPr>
            <a:xfrm>
              <a:off x="8198997" y="3361555"/>
              <a:ext cx="13083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5"/>
                  </a:solidFill>
                  <a:latin typeface="Century Gothic"/>
                  <a:ea typeface="Century Gothic"/>
                  <a:cs typeface="Century Gothic"/>
                  <a:sym typeface="Century Gothic"/>
                </a:rPr>
                <a:t>Construire</a:t>
              </a:r>
              <a:endParaRPr sz="1800" b="1">
                <a:solidFill>
                  <a:schemeClr val="accent5"/>
                </a:solidFill>
                <a:latin typeface="Century Gothic"/>
                <a:ea typeface="Century Gothic"/>
                <a:cs typeface="Century Gothic"/>
                <a:sym typeface="Century Gothic"/>
              </a:endParaRPr>
            </a:p>
          </p:txBody>
        </p:sp>
      </p:grpSp>
      <p:grpSp>
        <p:nvGrpSpPr>
          <p:cNvPr id="332" name="Google Shape;332;p17"/>
          <p:cNvGrpSpPr/>
          <p:nvPr/>
        </p:nvGrpSpPr>
        <p:grpSpPr>
          <a:xfrm>
            <a:off x="1325324" y="4034014"/>
            <a:ext cx="1630576" cy="1134625"/>
            <a:chOff x="2751967" y="4026845"/>
            <a:chExt cx="2441030" cy="1893759"/>
          </a:xfrm>
        </p:grpSpPr>
        <p:pic>
          <p:nvPicPr>
            <p:cNvPr id="333" name="Google Shape;333;p17"/>
            <p:cNvPicPr preferRelativeResize="0"/>
            <p:nvPr/>
          </p:nvPicPr>
          <p:blipFill rotWithShape="1">
            <a:blip r:embed="rId5">
              <a:alphaModFix/>
            </a:blip>
            <a:srcRect/>
            <a:stretch/>
          </p:blipFill>
          <p:spPr>
            <a:xfrm>
              <a:off x="3353626" y="4026845"/>
              <a:ext cx="1237712" cy="1120888"/>
            </a:xfrm>
            <a:prstGeom prst="rect">
              <a:avLst/>
            </a:prstGeom>
            <a:noFill/>
            <a:ln>
              <a:noFill/>
            </a:ln>
          </p:spPr>
        </p:pic>
        <p:sp>
          <p:nvSpPr>
            <p:cNvPr id="334" name="Google Shape;334;p17"/>
            <p:cNvSpPr txBox="1"/>
            <p:nvPr/>
          </p:nvSpPr>
          <p:spPr>
            <a:xfrm>
              <a:off x="2751967" y="5304166"/>
              <a:ext cx="2441030" cy="6164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accent2"/>
                  </a:solidFill>
                  <a:latin typeface="Century Gothic"/>
                  <a:ea typeface="Century Gothic"/>
                  <a:cs typeface="Century Gothic"/>
                  <a:sym typeface="Century Gothic"/>
                </a:rPr>
                <a:t>Des données</a:t>
              </a:r>
              <a:endParaRPr sz="1800" b="1">
                <a:solidFill>
                  <a:schemeClr val="accent2"/>
                </a:solidFill>
                <a:latin typeface="Century Gothic"/>
                <a:ea typeface="Century Gothic"/>
                <a:cs typeface="Century Gothic"/>
                <a:sym typeface="Century Gothic"/>
              </a:endParaRPr>
            </a:p>
          </p:txBody>
        </p:sp>
      </p:grpSp>
      <p:sp>
        <p:nvSpPr>
          <p:cNvPr id="335" name="Google Shape;335;p17"/>
          <p:cNvSpPr txBox="1"/>
          <p:nvPr/>
        </p:nvSpPr>
        <p:spPr>
          <a:xfrm>
            <a:off x="6009551" y="5565799"/>
            <a:ext cx="19062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On persévère ?</a:t>
            </a:r>
            <a:endParaRPr sz="1800">
              <a:solidFill>
                <a:schemeClr val="dk1"/>
              </a:solidFill>
              <a:latin typeface="Century Gothic"/>
              <a:ea typeface="Century Gothic"/>
              <a:cs typeface="Century Gothic"/>
              <a:sym typeface="Century Gothic"/>
            </a:endParaRPr>
          </a:p>
        </p:txBody>
      </p:sp>
      <p:cxnSp>
        <p:nvCxnSpPr>
          <p:cNvPr id="336" name="Google Shape;336;p17"/>
          <p:cNvCxnSpPr/>
          <p:nvPr/>
        </p:nvCxnSpPr>
        <p:spPr>
          <a:xfrm rot="10800000" flipH="1">
            <a:off x="4545211" y="3614431"/>
            <a:ext cx="1889456" cy="4422"/>
          </a:xfrm>
          <a:prstGeom prst="straightConnector1">
            <a:avLst/>
          </a:prstGeom>
          <a:noFill/>
          <a:ln w="22225" cap="rnd" cmpd="sng">
            <a:solidFill>
              <a:schemeClr val="accent3"/>
            </a:solidFill>
            <a:prstDash val="solid"/>
            <a:round/>
            <a:headEnd type="none" w="sm" len="sm"/>
            <a:tailEnd type="triangle" w="med" len="med"/>
          </a:ln>
          <a:effectLst>
            <a:outerShdw blurRad="38100" dist="25400" dir="5400000" rotWithShape="0">
              <a:srgbClr val="000000">
                <a:alpha val="24705"/>
              </a:srgbClr>
            </a:outerShdw>
          </a:effectLst>
        </p:spPr>
      </p:cxnSp>
      <p:sp>
        <p:nvSpPr>
          <p:cNvPr id="337" name="Google Shape;337;p17"/>
          <p:cNvSpPr txBox="1"/>
          <p:nvPr/>
        </p:nvSpPr>
        <p:spPr>
          <a:xfrm>
            <a:off x="4978400" y="3759965"/>
            <a:ext cx="8338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PIVOT</a:t>
            </a:r>
            <a:endParaRPr sz="1800">
              <a:solidFill>
                <a:schemeClr val="dk1"/>
              </a:solidFill>
              <a:latin typeface="Century Gothic"/>
              <a:ea typeface="Century Gothic"/>
              <a:cs typeface="Century Gothic"/>
              <a:sym typeface="Century Gothic"/>
            </a:endParaRPr>
          </a:p>
        </p:txBody>
      </p:sp>
      <p:cxnSp>
        <p:nvCxnSpPr>
          <p:cNvPr id="338" name="Google Shape;338;p17"/>
          <p:cNvCxnSpPr/>
          <p:nvPr/>
        </p:nvCxnSpPr>
        <p:spPr>
          <a:xfrm>
            <a:off x="6434667" y="3616497"/>
            <a:ext cx="3228514" cy="257203"/>
          </a:xfrm>
          <a:prstGeom prst="straightConnector1">
            <a:avLst/>
          </a:prstGeom>
          <a:noFill/>
          <a:ln w="22225" cap="rnd" cmpd="sng">
            <a:solidFill>
              <a:schemeClr val="accent3"/>
            </a:solidFill>
            <a:prstDash val="solid"/>
            <a:round/>
            <a:headEnd type="none" w="sm" len="sm"/>
            <a:tailEnd type="triangle" w="med" len="med"/>
          </a:ln>
          <a:effectLst>
            <a:outerShdw blurRad="38100" dist="25400" dir="5400000" rotWithShape="0">
              <a:srgbClr val="000000">
                <a:alpha val="24705"/>
              </a:srgbClr>
            </a:outerShdw>
          </a:effectLst>
        </p:spPr>
      </p:cxnSp>
      <p:sp>
        <p:nvSpPr>
          <p:cNvPr id="339" name="Google Shape;339;p17"/>
          <p:cNvSpPr txBox="1"/>
          <p:nvPr/>
        </p:nvSpPr>
        <p:spPr>
          <a:xfrm>
            <a:off x="6847591" y="2904340"/>
            <a:ext cx="2892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Changement de cible ?</a:t>
            </a:r>
            <a:endParaRPr sz="1800">
              <a:solidFill>
                <a:schemeClr val="dk1"/>
              </a:solidFill>
              <a:latin typeface="Century Gothic"/>
              <a:ea typeface="Century Gothic"/>
              <a:cs typeface="Century Gothic"/>
              <a:sym typeface="Century Gothic"/>
            </a:endParaRPr>
          </a:p>
        </p:txBody>
      </p:sp>
      <p:sp>
        <p:nvSpPr>
          <p:cNvPr id="340" name="Google Shape;340;p17"/>
          <p:cNvSpPr txBox="1"/>
          <p:nvPr/>
        </p:nvSpPr>
        <p:spPr>
          <a:xfrm>
            <a:off x="6937555" y="4124874"/>
            <a:ext cx="300755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Changement de produit </a:t>
            </a:r>
            <a:endParaRPr/>
          </a:p>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(fonctionnalités) ?</a:t>
            </a:r>
            <a:endParaRPr sz="1800">
              <a:solidFill>
                <a:schemeClr val="dk1"/>
              </a:solidFill>
              <a:latin typeface="Century Gothic"/>
              <a:ea typeface="Century Gothic"/>
              <a:cs typeface="Century Gothic"/>
              <a:sym typeface="Century Gothic"/>
            </a:endParaRPr>
          </a:p>
        </p:txBody>
      </p:sp>
      <p:cxnSp>
        <p:nvCxnSpPr>
          <p:cNvPr id="341" name="Google Shape;341;p17"/>
          <p:cNvCxnSpPr/>
          <p:nvPr/>
        </p:nvCxnSpPr>
        <p:spPr>
          <a:xfrm rot="10800000" flipH="1">
            <a:off x="6404926" y="3401470"/>
            <a:ext cx="3258255" cy="212961"/>
          </a:xfrm>
          <a:prstGeom prst="straightConnector1">
            <a:avLst/>
          </a:prstGeom>
          <a:noFill/>
          <a:ln w="22225" cap="rnd" cmpd="sng">
            <a:solidFill>
              <a:schemeClr val="accent3"/>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342" name="Google Shape;342;p17"/>
          <p:cNvCxnSpPr>
            <a:stCxn id="328" idx="2"/>
            <a:endCxn id="331" idx="2"/>
          </p:cNvCxnSpPr>
          <p:nvPr/>
        </p:nvCxnSpPr>
        <p:spPr>
          <a:xfrm rot="-5400000" flipH="1">
            <a:off x="6978518" y="654547"/>
            <a:ext cx="240600" cy="7190100"/>
          </a:xfrm>
          <a:prstGeom prst="bentConnector3">
            <a:avLst>
              <a:gd name="adj1" fmla="val 575022"/>
            </a:avLst>
          </a:prstGeom>
          <a:noFill/>
          <a:ln w="22225" cap="rnd" cmpd="sng">
            <a:solidFill>
              <a:schemeClr val="accent3"/>
            </a:solidFill>
            <a:prstDash val="solid"/>
            <a:round/>
            <a:headEnd type="none" w="sm" len="sm"/>
            <a:tailEnd type="triangle" w="med" len="med"/>
          </a:ln>
          <a:effectLst>
            <a:outerShdw blurRad="38100" dist="25400" dir="5400000" rotWithShape="0">
              <a:srgbClr val="000000">
                <a:alpha val="24705"/>
              </a:srgbClr>
            </a:outerShdw>
          </a:effectLst>
        </p:spPr>
      </p:cxnSp>
      <p:cxnSp>
        <p:nvCxnSpPr>
          <p:cNvPr id="343" name="Google Shape;343;p17"/>
          <p:cNvCxnSpPr>
            <a:stCxn id="327" idx="0"/>
            <a:endCxn id="330" idx="0"/>
          </p:cNvCxnSpPr>
          <p:nvPr/>
        </p:nvCxnSpPr>
        <p:spPr>
          <a:xfrm rot="-5400000" flipH="1">
            <a:off x="7119218" y="-885772"/>
            <a:ext cx="9000" cy="7239900"/>
          </a:xfrm>
          <a:prstGeom prst="bentConnector3">
            <a:avLst>
              <a:gd name="adj1" fmla="val -10442222"/>
            </a:avLst>
          </a:prstGeom>
          <a:noFill/>
          <a:ln w="22225" cap="rnd" cmpd="sng">
            <a:solidFill>
              <a:schemeClr val="accent3"/>
            </a:solidFill>
            <a:prstDash val="solid"/>
            <a:round/>
            <a:headEnd type="none" w="sm" len="sm"/>
            <a:tailEnd type="triangle" w="med" len="med"/>
          </a:ln>
          <a:effectLst>
            <a:outerShdw blurRad="38100" dist="25400" dir="5400000" rotWithShape="0">
              <a:srgbClr val="000000">
                <a:alpha val="24705"/>
              </a:srgbClr>
            </a:outerShdw>
          </a:effectLst>
        </p:spPr>
      </p:cxnSp>
      <p:sp>
        <p:nvSpPr>
          <p:cNvPr id="344" name="Google Shape;344;p17"/>
          <p:cNvSpPr txBox="1"/>
          <p:nvPr/>
        </p:nvSpPr>
        <p:spPr>
          <a:xfrm>
            <a:off x="6095622" y="1446452"/>
            <a:ext cx="21451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On abandonne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Cycle de vie</a:t>
            </a:r>
            <a:endParaRPr/>
          </a:p>
        </p:txBody>
      </p:sp>
      <p:pic>
        <p:nvPicPr>
          <p:cNvPr id="350" name="Google Shape;350;p18"/>
          <p:cNvPicPr preferRelativeResize="0"/>
          <p:nvPr/>
        </p:nvPicPr>
        <p:blipFill rotWithShape="1">
          <a:blip r:embed="rId3">
            <a:alphaModFix/>
          </a:blip>
          <a:srcRect/>
          <a:stretch/>
        </p:blipFill>
        <p:spPr>
          <a:xfrm>
            <a:off x="2181493" y="3106208"/>
            <a:ext cx="9734550" cy="260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168DBA"/>
              </a:buClr>
              <a:buSzPts val="4000"/>
              <a:buFont typeface="Century Gothic"/>
              <a:buNone/>
            </a:pPr>
            <a:r>
              <a:rPr lang="fr-FR"/>
              <a:t>Et si on essayait !</a:t>
            </a:r>
            <a:endParaRPr/>
          </a:p>
        </p:txBody>
      </p:sp>
      <p:pic>
        <p:nvPicPr>
          <p:cNvPr id="357" name="Google Shape;357;p19"/>
          <p:cNvPicPr preferRelativeResize="0"/>
          <p:nvPr/>
        </p:nvPicPr>
        <p:blipFill rotWithShape="1">
          <a:blip r:embed="rId3">
            <a:alphaModFix/>
          </a:blip>
          <a:srcRect/>
          <a:stretch/>
        </p:blipFill>
        <p:spPr>
          <a:xfrm>
            <a:off x="8122803" y="2415821"/>
            <a:ext cx="3064486" cy="30166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Déroulement de la formation</a:t>
            </a:r>
            <a:endParaRPr/>
          </a:p>
        </p:txBody>
      </p:sp>
      <p:sp>
        <p:nvSpPr>
          <p:cNvPr id="176" name="Google Shape;176;p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L’agilité, Késako ?</a:t>
            </a:r>
            <a:endParaRPr/>
          </a:p>
          <a:p>
            <a:pPr marL="342900" lvl="0" indent="-342900" algn="l" rtl="0">
              <a:spcBef>
                <a:spcPts val="1000"/>
              </a:spcBef>
              <a:spcAft>
                <a:spcPts val="0"/>
              </a:spcAft>
              <a:buSzPts val="1800"/>
              <a:buChar char="🠶"/>
            </a:pPr>
            <a:r>
              <a:rPr lang="fr-FR"/>
              <a:t>La conception Agile</a:t>
            </a:r>
            <a:endParaRPr/>
          </a:p>
          <a:p>
            <a:pPr marL="342900" lvl="0" indent="-342900" algn="l" rtl="0">
              <a:spcBef>
                <a:spcPts val="1000"/>
              </a:spcBef>
              <a:spcAft>
                <a:spcPts val="0"/>
              </a:spcAft>
              <a:buSzPts val="1800"/>
              <a:buChar char="🠶"/>
            </a:pPr>
            <a:r>
              <a:rPr lang="fr-FR"/>
              <a:t>Le Scrum</a:t>
            </a:r>
            <a:endParaRPr/>
          </a:p>
          <a:p>
            <a:pPr marL="342900" lvl="0" indent="-342900" algn="l" rtl="0">
              <a:spcBef>
                <a:spcPts val="1000"/>
              </a:spcBef>
              <a:spcAft>
                <a:spcPts val="0"/>
              </a:spcAft>
              <a:buSzPts val="1800"/>
              <a:buChar char="🠶"/>
            </a:pPr>
            <a:r>
              <a:rPr lang="fr-FR"/>
              <a:t>Le Kanban</a:t>
            </a:r>
            <a:endParaRPr/>
          </a:p>
          <a:p>
            <a:pPr marL="342900" lvl="0" indent="-342900" algn="l" rtl="0">
              <a:spcBef>
                <a:spcPts val="1000"/>
              </a:spcBef>
              <a:spcAft>
                <a:spcPts val="0"/>
              </a:spcAft>
              <a:buSzPts val="1800"/>
              <a:buChar char="🠶"/>
            </a:pPr>
            <a:r>
              <a:rPr lang="fr-FR" b="1"/>
              <a:t>Le lean Startup</a:t>
            </a:r>
            <a:endParaRPr/>
          </a:p>
          <a:p>
            <a:pPr marL="342900" lvl="0" indent="-342900" algn="l" rtl="0">
              <a:spcBef>
                <a:spcPts val="1000"/>
              </a:spcBef>
              <a:spcAft>
                <a:spcPts val="0"/>
              </a:spcAft>
              <a:buSzPts val="1800"/>
              <a:buChar char="🠶"/>
            </a:pPr>
            <a:r>
              <a:rPr lang="fr-FR"/>
              <a:t>Consolidation &amp; Répétition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Persona : Carte d’empathie</a:t>
            </a:r>
            <a:endParaRPr/>
          </a:p>
        </p:txBody>
      </p:sp>
      <p:pic>
        <p:nvPicPr>
          <p:cNvPr id="363" name="Google Shape;363;p20"/>
          <p:cNvPicPr preferRelativeResize="0"/>
          <p:nvPr/>
        </p:nvPicPr>
        <p:blipFill rotWithShape="1">
          <a:blip r:embed="rId3">
            <a:alphaModFix/>
          </a:blip>
          <a:srcRect/>
          <a:stretch/>
        </p:blipFill>
        <p:spPr>
          <a:xfrm>
            <a:off x="2716442" y="1709239"/>
            <a:ext cx="8369247" cy="48380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Exemple de carte d’empathie : NETFLIX</a:t>
            </a:r>
            <a:endParaRPr/>
          </a:p>
        </p:txBody>
      </p:sp>
      <p:grpSp>
        <p:nvGrpSpPr>
          <p:cNvPr id="369" name="Google Shape;369;p21"/>
          <p:cNvGrpSpPr/>
          <p:nvPr/>
        </p:nvGrpSpPr>
        <p:grpSpPr>
          <a:xfrm>
            <a:off x="1863767" y="1812771"/>
            <a:ext cx="9060036" cy="5045229"/>
            <a:chOff x="1863767" y="1812771"/>
            <a:chExt cx="9060036" cy="5045229"/>
          </a:xfrm>
        </p:grpSpPr>
        <p:pic>
          <p:nvPicPr>
            <p:cNvPr id="370" name="Google Shape;370;p21"/>
            <p:cNvPicPr preferRelativeResize="0"/>
            <p:nvPr/>
          </p:nvPicPr>
          <p:blipFill rotWithShape="1">
            <a:blip r:embed="rId3">
              <a:alphaModFix/>
            </a:blip>
            <a:srcRect/>
            <a:stretch/>
          </p:blipFill>
          <p:spPr>
            <a:xfrm>
              <a:off x="3115732" y="1812771"/>
              <a:ext cx="6942137" cy="4862666"/>
            </a:xfrm>
            <a:prstGeom prst="rect">
              <a:avLst/>
            </a:prstGeom>
            <a:noFill/>
            <a:ln>
              <a:noFill/>
            </a:ln>
          </p:spPr>
        </p:pic>
        <p:sp>
          <p:nvSpPr>
            <p:cNvPr id="371" name="Google Shape;371;p21"/>
            <p:cNvSpPr/>
            <p:nvPr/>
          </p:nvSpPr>
          <p:spPr>
            <a:xfrm>
              <a:off x="6016978" y="3595952"/>
              <a:ext cx="778933" cy="462844"/>
            </a:xfrm>
            <a:prstGeom prst="roundRect">
              <a:avLst>
                <a:gd name="adj" fmla="val 16667"/>
              </a:avLst>
            </a:prstGeom>
            <a:solidFill>
              <a:schemeClr val="dk1"/>
            </a:solidFill>
            <a:ln w="1587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BOB</a:t>
              </a:r>
              <a:endParaRPr sz="1800">
                <a:solidFill>
                  <a:schemeClr val="lt1"/>
                </a:solidFill>
                <a:latin typeface="Century Gothic"/>
                <a:ea typeface="Century Gothic"/>
                <a:cs typeface="Century Gothic"/>
                <a:sym typeface="Century Gothic"/>
              </a:endParaRPr>
            </a:p>
          </p:txBody>
        </p:sp>
        <p:sp>
          <p:nvSpPr>
            <p:cNvPr id="372" name="Google Shape;372;p21"/>
            <p:cNvSpPr/>
            <p:nvPr/>
          </p:nvSpPr>
          <p:spPr>
            <a:xfrm>
              <a:off x="5350667" y="2529592"/>
              <a:ext cx="1405466" cy="618817"/>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La télé c’est Bof</a:t>
              </a:r>
              <a:endParaRPr sz="1800">
                <a:solidFill>
                  <a:schemeClr val="lt1"/>
                </a:solidFill>
                <a:latin typeface="Century Gothic"/>
                <a:ea typeface="Century Gothic"/>
                <a:cs typeface="Century Gothic"/>
                <a:sym typeface="Century Gothic"/>
              </a:endParaRPr>
            </a:p>
          </p:txBody>
        </p:sp>
        <p:sp>
          <p:nvSpPr>
            <p:cNvPr id="373" name="Google Shape;373;p21"/>
            <p:cNvSpPr/>
            <p:nvPr/>
          </p:nvSpPr>
          <p:spPr>
            <a:xfrm>
              <a:off x="7439112" y="3531196"/>
              <a:ext cx="1659734" cy="592356"/>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Offres publicitaires</a:t>
              </a:r>
              <a:endParaRPr sz="1800">
                <a:solidFill>
                  <a:schemeClr val="lt1"/>
                </a:solidFill>
                <a:latin typeface="Century Gothic"/>
                <a:ea typeface="Century Gothic"/>
                <a:cs typeface="Century Gothic"/>
                <a:sym typeface="Century Gothic"/>
              </a:endParaRPr>
            </a:p>
          </p:txBody>
        </p:sp>
        <p:sp>
          <p:nvSpPr>
            <p:cNvPr id="374" name="Google Shape;374;p21"/>
            <p:cNvSpPr/>
            <p:nvPr/>
          </p:nvSpPr>
          <p:spPr>
            <a:xfrm>
              <a:off x="9014178" y="4391819"/>
              <a:ext cx="778933" cy="462844"/>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Films</a:t>
              </a:r>
              <a:endParaRPr sz="1800">
                <a:solidFill>
                  <a:schemeClr val="lt1"/>
                </a:solidFill>
                <a:latin typeface="Century Gothic"/>
                <a:ea typeface="Century Gothic"/>
                <a:cs typeface="Century Gothic"/>
                <a:sym typeface="Century Gothic"/>
              </a:endParaRPr>
            </a:p>
          </p:txBody>
        </p:sp>
        <p:sp>
          <p:nvSpPr>
            <p:cNvPr id="375" name="Google Shape;375;p21"/>
            <p:cNvSpPr/>
            <p:nvPr/>
          </p:nvSpPr>
          <p:spPr>
            <a:xfrm>
              <a:off x="8912578" y="2702797"/>
              <a:ext cx="778933" cy="462844"/>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Série</a:t>
              </a:r>
              <a:endParaRPr sz="1800">
                <a:solidFill>
                  <a:schemeClr val="lt1"/>
                </a:solidFill>
                <a:latin typeface="Century Gothic"/>
                <a:ea typeface="Century Gothic"/>
                <a:cs typeface="Century Gothic"/>
                <a:sym typeface="Century Gothic"/>
              </a:endParaRPr>
            </a:p>
          </p:txBody>
        </p:sp>
        <p:sp>
          <p:nvSpPr>
            <p:cNvPr id="376" name="Google Shape;376;p21"/>
            <p:cNvSpPr/>
            <p:nvPr/>
          </p:nvSpPr>
          <p:spPr>
            <a:xfrm>
              <a:off x="4664559" y="4418670"/>
              <a:ext cx="1603022" cy="677773"/>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Cela nuit au cerveau</a:t>
              </a:r>
              <a:endParaRPr sz="1800">
                <a:solidFill>
                  <a:schemeClr val="lt1"/>
                </a:solidFill>
                <a:latin typeface="Century Gothic"/>
                <a:ea typeface="Century Gothic"/>
                <a:cs typeface="Century Gothic"/>
                <a:sym typeface="Century Gothic"/>
              </a:endParaRPr>
            </a:p>
          </p:txBody>
        </p:sp>
        <p:sp>
          <p:nvSpPr>
            <p:cNvPr id="377" name="Google Shape;377;p21"/>
            <p:cNvSpPr/>
            <p:nvPr/>
          </p:nvSpPr>
          <p:spPr>
            <a:xfrm>
              <a:off x="6175508" y="4422624"/>
              <a:ext cx="1405466" cy="618817"/>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La télé c’est Bof</a:t>
              </a:r>
              <a:endParaRPr sz="1800">
                <a:solidFill>
                  <a:schemeClr val="lt1"/>
                </a:solidFill>
                <a:latin typeface="Century Gothic"/>
                <a:ea typeface="Century Gothic"/>
                <a:cs typeface="Century Gothic"/>
                <a:sym typeface="Century Gothic"/>
              </a:endParaRPr>
            </a:p>
          </p:txBody>
        </p:sp>
        <p:sp>
          <p:nvSpPr>
            <p:cNvPr id="378" name="Google Shape;378;p21"/>
            <p:cNvSpPr/>
            <p:nvPr/>
          </p:nvSpPr>
          <p:spPr>
            <a:xfrm>
              <a:off x="4197172" y="5143605"/>
              <a:ext cx="1633274" cy="618817"/>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Pas assez de diversité</a:t>
              </a:r>
              <a:endParaRPr sz="1800">
                <a:solidFill>
                  <a:schemeClr val="lt1"/>
                </a:solidFill>
                <a:latin typeface="Century Gothic"/>
                <a:ea typeface="Century Gothic"/>
                <a:cs typeface="Century Gothic"/>
                <a:sym typeface="Century Gothic"/>
              </a:endParaRPr>
            </a:p>
          </p:txBody>
        </p:sp>
        <p:sp>
          <p:nvSpPr>
            <p:cNvPr id="379" name="Google Shape;379;p21"/>
            <p:cNvSpPr/>
            <p:nvPr/>
          </p:nvSpPr>
          <p:spPr>
            <a:xfrm>
              <a:off x="1863767" y="3846574"/>
              <a:ext cx="2800792" cy="1159442"/>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Super, quand tu commences, tu ne t’arrêtes plus, c’est addictif !</a:t>
              </a:r>
              <a:endParaRPr sz="1800">
                <a:solidFill>
                  <a:schemeClr val="lt1"/>
                </a:solidFill>
                <a:latin typeface="Century Gothic"/>
                <a:ea typeface="Century Gothic"/>
                <a:cs typeface="Century Gothic"/>
                <a:sym typeface="Century Gothic"/>
              </a:endParaRPr>
            </a:p>
          </p:txBody>
        </p:sp>
        <p:sp>
          <p:nvSpPr>
            <p:cNvPr id="380" name="Google Shape;380;p21"/>
            <p:cNvSpPr/>
            <p:nvPr/>
          </p:nvSpPr>
          <p:spPr>
            <a:xfrm>
              <a:off x="7275687" y="2093451"/>
              <a:ext cx="2839421" cy="440040"/>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Pas d’épanouissement</a:t>
              </a:r>
              <a:endParaRPr sz="1800">
                <a:solidFill>
                  <a:schemeClr val="lt1"/>
                </a:solidFill>
                <a:latin typeface="Century Gothic"/>
                <a:ea typeface="Century Gothic"/>
                <a:cs typeface="Century Gothic"/>
                <a:sym typeface="Century Gothic"/>
              </a:endParaRPr>
            </a:p>
          </p:txBody>
        </p:sp>
        <p:sp>
          <p:nvSpPr>
            <p:cNvPr id="381" name="Google Shape;381;p21"/>
            <p:cNvSpPr/>
            <p:nvPr/>
          </p:nvSpPr>
          <p:spPr>
            <a:xfrm>
              <a:off x="3488267" y="1904765"/>
              <a:ext cx="1902043" cy="618817"/>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Prisonnier des abonnements</a:t>
              </a:r>
              <a:endParaRPr sz="1800">
                <a:solidFill>
                  <a:schemeClr val="lt1"/>
                </a:solidFill>
                <a:latin typeface="Century Gothic"/>
                <a:ea typeface="Century Gothic"/>
                <a:cs typeface="Century Gothic"/>
                <a:sym typeface="Century Gothic"/>
              </a:endParaRPr>
            </a:p>
          </p:txBody>
        </p:sp>
        <p:sp>
          <p:nvSpPr>
            <p:cNvPr id="382" name="Google Shape;382;p21"/>
            <p:cNvSpPr/>
            <p:nvPr/>
          </p:nvSpPr>
          <p:spPr>
            <a:xfrm>
              <a:off x="6870612" y="2732681"/>
              <a:ext cx="1190445" cy="432960"/>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Drogue</a:t>
              </a:r>
              <a:endParaRPr sz="1800">
                <a:solidFill>
                  <a:schemeClr val="lt1"/>
                </a:solidFill>
                <a:latin typeface="Century Gothic"/>
                <a:ea typeface="Century Gothic"/>
                <a:cs typeface="Century Gothic"/>
                <a:sym typeface="Century Gothic"/>
              </a:endParaRPr>
            </a:p>
          </p:txBody>
        </p:sp>
        <p:sp>
          <p:nvSpPr>
            <p:cNvPr id="383" name="Google Shape;383;p21"/>
            <p:cNvSpPr/>
            <p:nvPr/>
          </p:nvSpPr>
          <p:spPr>
            <a:xfrm>
              <a:off x="7387607" y="4752158"/>
              <a:ext cx="1644827" cy="1012892"/>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Evite la télé mais cela le détend</a:t>
              </a:r>
              <a:endParaRPr sz="1800">
                <a:solidFill>
                  <a:schemeClr val="lt1"/>
                </a:solidFill>
                <a:latin typeface="Century Gothic"/>
                <a:ea typeface="Century Gothic"/>
                <a:cs typeface="Century Gothic"/>
                <a:sym typeface="Century Gothic"/>
              </a:endParaRPr>
            </a:p>
          </p:txBody>
        </p:sp>
        <p:sp>
          <p:nvSpPr>
            <p:cNvPr id="384" name="Google Shape;384;p21"/>
            <p:cNvSpPr/>
            <p:nvPr/>
          </p:nvSpPr>
          <p:spPr>
            <a:xfrm>
              <a:off x="2249798" y="6056620"/>
              <a:ext cx="2009991"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Louer du matos (décodeur …)</a:t>
              </a:r>
              <a:endParaRPr sz="1800">
                <a:solidFill>
                  <a:schemeClr val="lt1"/>
                </a:solidFill>
                <a:latin typeface="Century Gothic"/>
                <a:ea typeface="Century Gothic"/>
                <a:cs typeface="Century Gothic"/>
                <a:sym typeface="Century Gothic"/>
              </a:endParaRPr>
            </a:p>
          </p:txBody>
        </p:sp>
        <p:sp>
          <p:nvSpPr>
            <p:cNvPr id="385" name="Google Shape;385;p21"/>
            <p:cNvSpPr/>
            <p:nvPr/>
          </p:nvSpPr>
          <p:spPr>
            <a:xfrm>
              <a:off x="4436532" y="6119196"/>
              <a:ext cx="2088446"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Noyer par trop de programmes</a:t>
              </a:r>
              <a:endParaRPr sz="1800">
                <a:solidFill>
                  <a:schemeClr val="lt1"/>
                </a:solidFill>
                <a:latin typeface="Century Gothic"/>
                <a:ea typeface="Century Gothic"/>
                <a:cs typeface="Century Gothic"/>
                <a:sym typeface="Century Gothic"/>
              </a:endParaRPr>
            </a:p>
          </p:txBody>
        </p:sp>
        <p:sp>
          <p:nvSpPr>
            <p:cNvPr id="386" name="Google Shape;386;p21"/>
            <p:cNvSpPr/>
            <p:nvPr/>
          </p:nvSpPr>
          <p:spPr>
            <a:xfrm>
              <a:off x="6691704" y="6022359"/>
              <a:ext cx="2220873" cy="835641"/>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Des propositions selon ce que j’aime</a:t>
              </a:r>
              <a:endParaRPr sz="1800">
                <a:solidFill>
                  <a:schemeClr val="lt1"/>
                </a:solidFill>
                <a:latin typeface="Century Gothic"/>
                <a:ea typeface="Century Gothic"/>
                <a:cs typeface="Century Gothic"/>
                <a:sym typeface="Century Gothic"/>
              </a:endParaRPr>
            </a:p>
          </p:txBody>
        </p:sp>
        <p:sp>
          <p:nvSpPr>
            <p:cNvPr id="387" name="Google Shape;387;p21"/>
            <p:cNvSpPr/>
            <p:nvPr/>
          </p:nvSpPr>
          <p:spPr>
            <a:xfrm>
              <a:off x="9197837" y="5910136"/>
              <a:ext cx="1725966" cy="842769"/>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Regarder quand j’en ai envie</a:t>
              </a:r>
              <a:endParaRPr sz="1800">
                <a:solidFill>
                  <a:schemeClr val="lt1"/>
                </a:solidFill>
                <a:latin typeface="Century Gothic"/>
                <a:ea typeface="Century Gothic"/>
                <a:cs typeface="Century Gothic"/>
                <a:sym typeface="Century Gothic"/>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grpSp>
        <p:nvGrpSpPr>
          <p:cNvPr id="394" name="Google Shape;394;p22"/>
          <p:cNvGrpSpPr/>
          <p:nvPr/>
        </p:nvGrpSpPr>
        <p:grpSpPr>
          <a:xfrm>
            <a:off x="2468747" y="1905000"/>
            <a:ext cx="8746232" cy="4756300"/>
            <a:chOff x="1616968" y="1340768"/>
            <a:chExt cx="9585201" cy="5673309"/>
          </a:xfrm>
        </p:grpSpPr>
        <p:pic>
          <p:nvPicPr>
            <p:cNvPr id="395" name="Google Shape;395;p22"/>
            <p:cNvPicPr preferRelativeResize="0"/>
            <p:nvPr/>
          </p:nvPicPr>
          <p:blipFill rotWithShape="1">
            <a:blip r:embed="rId3">
              <a:alphaModFix/>
            </a:blip>
            <a:srcRect/>
            <a:stretch/>
          </p:blipFill>
          <p:spPr>
            <a:xfrm>
              <a:off x="1631504" y="1340768"/>
              <a:ext cx="9570665" cy="5305301"/>
            </a:xfrm>
            <a:prstGeom prst="rect">
              <a:avLst/>
            </a:prstGeom>
            <a:noFill/>
            <a:ln>
              <a:noFill/>
            </a:ln>
          </p:spPr>
        </p:pic>
        <p:pic>
          <p:nvPicPr>
            <p:cNvPr id="396" name="Google Shape;396;p22"/>
            <p:cNvPicPr preferRelativeResize="0"/>
            <p:nvPr/>
          </p:nvPicPr>
          <p:blipFill rotWithShape="1">
            <a:blip r:embed="rId4">
              <a:alphaModFix/>
            </a:blip>
            <a:srcRect/>
            <a:stretch/>
          </p:blipFill>
          <p:spPr>
            <a:xfrm>
              <a:off x="1616968" y="2320260"/>
              <a:ext cx="9361040" cy="4693817"/>
            </a:xfrm>
            <a:prstGeom prst="rect">
              <a:avLst/>
            </a:prstGeom>
            <a:noFill/>
            <a:ln>
              <a:noFill/>
            </a:ln>
          </p:spPr>
        </p:pic>
      </p:grpSp>
      <p:sp>
        <p:nvSpPr>
          <p:cNvPr id="397" name="Google Shape;397;p22"/>
          <p:cNvSpPr txBox="1"/>
          <p:nvPr/>
        </p:nvSpPr>
        <p:spPr>
          <a:xfrm>
            <a:off x="8105422" y="2356839"/>
            <a:ext cx="2359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Profil du client cible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04" name="Google Shape;404;p2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Customer Jobs</a:t>
            </a:r>
            <a:endParaRPr/>
          </a:p>
          <a:p>
            <a:pPr marL="0" lvl="0" indent="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D’abord, examinons de plus près les consommateurs en esquissant leurs profils. </a:t>
            </a:r>
            <a:endParaRPr/>
          </a:p>
          <a:p>
            <a:pPr marL="342900" lvl="0" indent="-342900" algn="l" rtl="0">
              <a:spcBef>
                <a:spcPts val="1000"/>
              </a:spcBef>
              <a:spcAft>
                <a:spcPts val="0"/>
              </a:spcAft>
              <a:buSzPts val="1800"/>
              <a:buChar char="🠶"/>
            </a:pPr>
            <a:r>
              <a:rPr lang="fr-FR"/>
              <a:t>Il faut analyser ce que les consommateurs que vous ciblez tentent de faire.</a:t>
            </a:r>
            <a:endParaRPr/>
          </a:p>
          <a:p>
            <a:pPr marL="342900" lvl="0" indent="-342900" algn="l" rtl="0">
              <a:spcBef>
                <a:spcPts val="1000"/>
              </a:spcBef>
              <a:spcAft>
                <a:spcPts val="0"/>
              </a:spcAft>
              <a:buSzPts val="1800"/>
              <a:buChar char="🠶"/>
            </a:pPr>
            <a:r>
              <a:rPr lang="fr-FR"/>
              <a:t>Il peut s’agir de trois choses : les tâches qu'ils essaient d’accomplir, les problèmes qu'ils souhaitent résoudre et les besoins qu'ils cherchent à satisfaire.</a:t>
            </a:r>
            <a:endParaRPr/>
          </a:p>
          <a:p>
            <a:pPr marL="342900" lvl="0" indent="-228600" algn="l" rtl="0">
              <a:spcBef>
                <a:spcPts val="1000"/>
              </a:spcBef>
              <a:spcAft>
                <a:spcPts val="0"/>
              </a:spcAft>
              <a:buSzPts val="1800"/>
              <a:buNone/>
            </a:pPr>
            <a:endParaRPr/>
          </a:p>
        </p:txBody>
      </p:sp>
      <p:pic>
        <p:nvPicPr>
          <p:cNvPr id="405" name="Google Shape;405;p23"/>
          <p:cNvPicPr preferRelativeResize="0"/>
          <p:nvPr/>
        </p:nvPicPr>
        <p:blipFill rotWithShape="1">
          <a:blip r:embed="rId3">
            <a:alphaModFix/>
          </a:blip>
          <a:srcRect/>
          <a:stretch/>
        </p:blipFill>
        <p:spPr>
          <a:xfrm>
            <a:off x="5132563" y="4817533"/>
            <a:ext cx="3217510" cy="17751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12" name="Google Shape;412;p2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Customer Pains</a:t>
            </a:r>
            <a:endParaRPr/>
          </a:p>
          <a:p>
            <a:pPr marL="0" lvl="0" indent="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Ici, il faut présenter les ennuis des consommateurs, tels que les émotions négatives, les obstacles, les coûts imprévus, les éléments perturbateurs et les risques que les consommateurs peuvent rencontrer avant, pendant et après l'exécution des tâches.</a:t>
            </a:r>
            <a:endParaRPr/>
          </a:p>
        </p:txBody>
      </p:sp>
      <p:pic>
        <p:nvPicPr>
          <p:cNvPr id="413" name="Google Shape;413;p24"/>
          <p:cNvPicPr preferRelativeResize="0"/>
          <p:nvPr/>
        </p:nvPicPr>
        <p:blipFill rotWithShape="1">
          <a:blip r:embed="rId3">
            <a:alphaModFix/>
          </a:blip>
          <a:srcRect/>
          <a:stretch/>
        </p:blipFill>
        <p:spPr>
          <a:xfrm>
            <a:off x="4932539" y="4501521"/>
            <a:ext cx="3336539" cy="18089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20" name="Google Shape;420;p2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Customer Gains</a:t>
            </a:r>
            <a:endParaRPr/>
          </a:p>
          <a:p>
            <a:pPr marL="0" lvl="0" indent="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Ici, il faut décrire les avantages auxquels vos clients s'attendent, lesquels ils désirent ou par lesquels ils aimeraient se faire surprendre. </a:t>
            </a:r>
            <a:endParaRPr/>
          </a:p>
          <a:p>
            <a:pPr marL="342900" lvl="0" indent="-342900" algn="l" rtl="0">
              <a:spcBef>
                <a:spcPts val="1000"/>
              </a:spcBef>
              <a:spcAft>
                <a:spcPts val="0"/>
              </a:spcAft>
              <a:buSzPts val="1800"/>
              <a:buChar char="🠶"/>
            </a:pPr>
            <a:r>
              <a:rPr lang="fr-FR"/>
              <a:t>Cela comprend l'utilité fonctionnelle, les acquis sociaux, les émotions positives et les économies de coûts. </a:t>
            </a:r>
            <a:endParaRPr/>
          </a:p>
          <a:p>
            <a:pPr marL="342900" lvl="0" indent="-342900" algn="l" rtl="0">
              <a:spcBef>
                <a:spcPts val="1000"/>
              </a:spcBef>
              <a:spcAft>
                <a:spcPts val="0"/>
              </a:spcAft>
              <a:buSzPts val="1800"/>
              <a:buChar char="🠶"/>
            </a:pPr>
            <a:r>
              <a:rPr lang="fr-FR"/>
              <a:t>Cherchez à identifier quatre types de gains pour les consommateurs en termes de résultats et d'avantages.</a:t>
            </a:r>
            <a:endParaRPr/>
          </a:p>
        </p:txBody>
      </p:sp>
      <p:pic>
        <p:nvPicPr>
          <p:cNvPr id="421" name="Google Shape;421;p25"/>
          <p:cNvPicPr preferRelativeResize="0"/>
          <p:nvPr/>
        </p:nvPicPr>
        <p:blipFill rotWithShape="1">
          <a:blip r:embed="rId3">
            <a:alphaModFix/>
          </a:blip>
          <a:srcRect/>
          <a:stretch/>
        </p:blipFill>
        <p:spPr>
          <a:xfrm>
            <a:off x="7844719" y="4757219"/>
            <a:ext cx="3105502" cy="21007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Ex : The Value Proposition Canvas</a:t>
            </a:r>
            <a:endParaRPr/>
          </a:p>
        </p:txBody>
      </p:sp>
      <p:grpSp>
        <p:nvGrpSpPr>
          <p:cNvPr id="428" name="Google Shape;428;p26"/>
          <p:cNvGrpSpPr/>
          <p:nvPr/>
        </p:nvGrpSpPr>
        <p:grpSpPr>
          <a:xfrm>
            <a:off x="2468747" y="1905000"/>
            <a:ext cx="9723253" cy="4756300"/>
            <a:chOff x="2468747" y="1905000"/>
            <a:chExt cx="9723253" cy="4756300"/>
          </a:xfrm>
        </p:grpSpPr>
        <p:grpSp>
          <p:nvGrpSpPr>
            <p:cNvPr id="429" name="Google Shape;429;p26"/>
            <p:cNvGrpSpPr/>
            <p:nvPr/>
          </p:nvGrpSpPr>
          <p:grpSpPr>
            <a:xfrm>
              <a:off x="2468747" y="1905000"/>
              <a:ext cx="8746232" cy="4756300"/>
              <a:chOff x="1616968" y="1340768"/>
              <a:chExt cx="9585201" cy="5673309"/>
            </a:xfrm>
          </p:grpSpPr>
          <p:pic>
            <p:nvPicPr>
              <p:cNvPr id="430" name="Google Shape;430;p26"/>
              <p:cNvPicPr preferRelativeResize="0"/>
              <p:nvPr/>
            </p:nvPicPr>
            <p:blipFill rotWithShape="1">
              <a:blip r:embed="rId3">
                <a:alphaModFix/>
              </a:blip>
              <a:srcRect/>
              <a:stretch/>
            </p:blipFill>
            <p:spPr>
              <a:xfrm>
                <a:off x="1631504" y="1340768"/>
                <a:ext cx="9570665" cy="5305301"/>
              </a:xfrm>
              <a:prstGeom prst="rect">
                <a:avLst/>
              </a:prstGeom>
              <a:noFill/>
              <a:ln>
                <a:noFill/>
              </a:ln>
            </p:spPr>
          </p:pic>
          <p:pic>
            <p:nvPicPr>
              <p:cNvPr id="431" name="Google Shape;431;p26"/>
              <p:cNvPicPr preferRelativeResize="0"/>
              <p:nvPr/>
            </p:nvPicPr>
            <p:blipFill rotWithShape="1">
              <a:blip r:embed="rId4">
                <a:alphaModFix/>
              </a:blip>
              <a:srcRect/>
              <a:stretch/>
            </p:blipFill>
            <p:spPr>
              <a:xfrm>
                <a:off x="1616968" y="2320260"/>
                <a:ext cx="9361040" cy="4693817"/>
              </a:xfrm>
              <a:prstGeom prst="rect">
                <a:avLst/>
              </a:prstGeom>
              <a:noFill/>
              <a:ln>
                <a:noFill/>
              </a:ln>
            </p:spPr>
          </p:pic>
        </p:grpSp>
        <p:sp>
          <p:nvSpPr>
            <p:cNvPr id="432" name="Google Shape;432;p26"/>
            <p:cNvSpPr/>
            <p:nvPr/>
          </p:nvSpPr>
          <p:spPr>
            <a:xfrm>
              <a:off x="9999349" y="3376265"/>
              <a:ext cx="2192651" cy="835641"/>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Des propositions selon ce que j’aime</a:t>
              </a:r>
              <a:endParaRPr sz="1800">
                <a:solidFill>
                  <a:schemeClr val="lt1"/>
                </a:solidFill>
                <a:latin typeface="Century Gothic"/>
                <a:ea typeface="Century Gothic"/>
                <a:cs typeface="Century Gothic"/>
                <a:sym typeface="Century Gothic"/>
              </a:endParaRPr>
            </a:p>
          </p:txBody>
        </p:sp>
        <p:sp>
          <p:nvSpPr>
            <p:cNvPr id="433" name="Google Shape;433;p26"/>
            <p:cNvSpPr/>
            <p:nvPr/>
          </p:nvSpPr>
          <p:spPr>
            <a:xfrm>
              <a:off x="10072964" y="4933902"/>
              <a:ext cx="1725966" cy="842769"/>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Regarder quand j’en ai envie</a:t>
              </a:r>
              <a:endParaRPr sz="1800">
                <a:solidFill>
                  <a:schemeClr val="lt1"/>
                </a:solidFill>
                <a:latin typeface="Century Gothic"/>
                <a:ea typeface="Century Gothic"/>
                <a:cs typeface="Century Gothic"/>
                <a:sym typeface="Century Gothic"/>
              </a:endParaRPr>
            </a:p>
          </p:txBody>
        </p:sp>
        <p:sp>
          <p:nvSpPr>
            <p:cNvPr id="434" name="Google Shape;434;p26"/>
            <p:cNvSpPr/>
            <p:nvPr/>
          </p:nvSpPr>
          <p:spPr>
            <a:xfrm>
              <a:off x="6850482" y="5294003"/>
              <a:ext cx="2009991"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Louer du matos (décodeur …)</a:t>
              </a:r>
              <a:endParaRPr sz="1800">
                <a:solidFill>
                  <a:schemeClr val="lt1"/>
                </a:solidFill>
                <a:latin typeface="Century Gothic"/>
                <a:ea typeface="Century Gothic"/>
                <a:cs typeface="Century Gothic"/>
                <a:sym typeface="Century Gothic"/>
              </a:endParaRPr>
            </a:p>
          </p:txBody>
        </p:sp>
        <p:sp>
          <p:nvSpPr>
            <p:cNvPr id="435" name="Google Shape;435;p26"/>
            <p:cNvSpPr/>
            <p:nvPr/>
          </p:nvSpPr>
          <p:spPr>
            <a:xfrm>
              <a:off x="8022586" y="6042483"/>
              <a:ext cx="2088446"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Noyer par trop de programmes</a:t>
              </a:r>
              <a:endParaRPr sz="1800">
                <a:solidFill>
                  <a:schemeClr val="lt1"/>
                </a:solidFill>
                <a:latin typeface="Century Gothic"/>
                <a:ea typeface="Century Gothic"/>
                <a:cs typeface="Century Gothic"/>
                <a:sym typeface="Century Gothic"/>
              </a:endParaRPr>
            </a:p>
          </p:txBody>
        </p:sp>
        <p:sp>
          <p:nvSpPr>
            <p:cNvPr id="436" name="Google Shape;436;p26"/>
            <p:cNvSpPr/>
            <p:nvPr/>
          </p:nvSpPr>
          <p:spPr>
            <a:xfrm>
              <a:off x="6415755" y="3854120"/>
              <a:ext cx="2196798" cy="905292"/>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Des programmes ciblés et intéressants</a:t>
              </a:r>
              <a:endParaRPr sz="1800">
                <a:solidFill>
                  <a:schemeClr val="lt1"/>
                </a:solidFill>
                <a:latin typeface="Century Gothic"/>
                <a:ea typeface="Century Gothic"/>
                <a:cs typeface="Century Gothic"/>
                <a:sym typeface="Century Gothic"/>
              </a:endParaRPr>
            </a:p>
          </p:txBody>
        </p:sp>
        <p:sp>
          <p:nvSpPr>
            <p:cNvPr id="437" name="Google Shape;437;p26"/>
            <p:cNvSpPr/>
            <p:nvPr/>
          </p:nvSpPr>
          <p:spPr>
            <a:xfrm>
              <a:off x="7514154" y="2470973"/>
              <a:ext cx="2196798" cy="905292"/>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Abonnement selon mes envies</a:t>
              </a:r>
              <a:endParaRPr sz="1800">
                <a:solidFill>
                  <a:schemeClr val="lt1"/>
                </a:solidFill>
                <a:latin typeface="Century Gothic"/>
                <a:ea typeface="Century Gothic"/>
                <a:cs typeface="Century Gothic"/>
                <a:sym typeface="Century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44" name="Google Shape;444;p2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Produits et services</a:t>
            </a:r>
            <a:endParaRPr/>
          </a:p>
          <a:p>
            <a:pPr marL="0" lvl="0" indent="0" algn="l" rtl="0">
              <a:spcBef>
                <a:spcPts val="1000"/>
              </a:spcBef>
              <a:spcAft>
                <a:spcPts val="0"/>
              </a:spcAft>
              <a:buSzPts val="1800"/>
              <a:buNone/>
            </a:pPr>
            <a:endParaRPr b="1"/>
          </a:p>
          <a:p>
            <a:pPr marL="0" lvl="0" indent="0" algn="l" rtl="0">
              <a:spcBef>
                <a:spcPts val="1000"/>
              </a:spcBef>
              <a:spcAft>
                <a:spcPts val="0"/>
              </a:spcAft>
              <a:buSzPts val="1800"/>
              <a:buNone/>
            </a:pPr>
            <a:r>
              <a:rPr lang="fr-FR"/>
              <a:t>Une fois que nous avons déterminé le profil de la clientèle cible, attaquons-nous à la proposition de valeur. Encore une fois, il faut déterminer trois choses :</a:t>
            </a:r>
            <a:endParaRPr/>
          </a:p>
          <a:p>
            <a:pPr marL="342900" lvl="0" indent="-342900" algn="l" rtl="0">
              <a:spcBef>
                <a:spcPts val="1000"/>
              </a:spcBef>
              <a:spcAft>
                <a:spcPts val="0"/>
              </a:spcAft>
              <a:buSzPts val="1800"/>
              <a:buChar char="🠶"/>
            </a:pPr>
            <a:r>
              <a:rPr lang="fr-FR"/>
              <a:t>1. Tout d'abord, la liste de tous les produits et services autour desquels votre proposition de valeur est construite.</a:t>
            </a:r>
            <a:endParaRPr/>
          </a:p>
          <a:p>
            <a:pPr marL="342900" lvl="0" indent="-342900" algn="l" rtl="0">
              <a:spcBef>
                <a:spcPts val="1000"/>
              </a:spcBef>
              <a:spcAft>
                <a:spcPts val="0"/>
              </a:spcAft>
              <a:buSzPts val="1800"/>
              <a:buChar char="🠶"/>
            </a:pPr>
            <a:r>
              <a:rPr lang="fr-FR"/>
              <a:t>2. Réfléchissez à la façon dont les produits et les services que vous voulez offrir aideront vos clients à accomplir une tâche (fonctionnelle, sociale ou émotionnelle) ou à satisfaire des besoins de base.</a:t>
            </a:r>
            <a:endParaRPr/>
          </a:p>
          <a:p>
            <a:pPr marL="342900" lvl="0" indent="-342900" algn="l" rtl="0">
              <a:spcBef>
                <a:spcPts val="1000"/>
              </a:spcBef>
              <a:spcAft>
                <a:spcPts val="0"/>
              </a:spcAft>
              <a:buSzPts val="1800"/>
              <a:buChar char="🠶"/>
            </a:pPr>
            <a:r>
              <a:rPr lang="fr-FR"/>
              <a:t>3. Classez tous les produits et services en fonction de leur importance pour vos clients. Sont-ils cruciaux ou banals pour vos clients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51" name="Google Shape;451;p2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Pain Relievers</a:t>
            </a:r>
            <a:endParaRPr b="1"/>
          </a:p>
          <a:p>
            <a:pPr marL="0" lvl="0" indent="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Comment vos produits et services créent-ils de la valeur pour les consommateurs ? </a:t>
            </a:r>
            <a:endParaRPr/>
          </a:p>
          <a:p>
            <a:pPr marL="342900" lvl="0" indent="-342900" algn="l" rtl="0">
              <a:spcBef>
                <a:spcPts val="1000"/>
              </a:spcBef>
              <a:spcAft>
                <a:spcPts val="0"/>
              </a:spcAft>
              <a:buSzPts val="1800"/>
              <a:buChar char="🠶"/>
            </a:pPr>
            <a:r>
              <a:rPr lang="fr-FR"/>
              <a:t>D'abord, il faut décrire la façon dont vos produits et services atténuent ou éliminent les ennuis (pains) des clients. </a:t>
            </a:r>
            <a:endParaRPr/>
          </a:p>
          <a:p>
            <a:pPr marL="342900" lvl="0" indent="-342900" algn="l" rtl="0">
              <a:spcBef>
                <a:spcPts val="1000"/>
              </a:spcBef>
              <a:spcAft>
                <a:spcPts val="0"/>
              </a:spcAft>
              <a:buSzPts val="1800"/>
              <a:buChar char="🠶"/>
            </a:pPr>
            <a:r>
              <a:rPr lang="fr-FR"/>
              <a:t>Comment vos clients éliminent-ils ou réduisent-ils les émotions négatives, les coûts et les situations indésirables, et les risques qu'ils pourraient subir avant, pendant et après l'exécution de leurs tâches (jobs).</a:t>
            </a:r>
            <a:endParaRPr/>
          </a:p>
        </p:txBody>
      </p:sp>
      <p:pic>
        <p:nvPicPr>
          <p:cNvPr id="452" name="Google Shape;452;p28"/>
          <p:cNvPicPr preferRelativeResize="0"/>
          <p:nvPr/>
        </p:nvPicPr>
        <p:blipFill rotWithShape="1">
          <a:blip r:embed="rId3">
            <a:alphaModFix/>
          </a:blip>
          <a:srcRect/>
          <a:stretch/>
        </p:blipFill>
        <p:spPr>
          <a:xfrm>
            <a:off x="9018739" y="5146134"/>
            <a:ext cx="2974387" cy="15301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sp>
        <p:nvSpPr>
          <p:cNvPr id="459" name="Google Shape;459;p2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t>Gain Creators</a:t>
            </a:r>
            <a:endParaRPr b="1"/>
          </a:p>
          <a:p>
            <a:pPr marL="0" lvl="0" indent="0" algn="l" rtl="0">
              <a:spcBef>
                <a:spcPts val="1000"/>
              </a:spcBef>
              <a:spcAft>
                <a:spcPts val="0"/>
              </a:spcAft>
              <a:buSzPts val="1800"/>
              <a:buNone/>
            </a:pPr>
            <a:endParaRPr b="1"/>
          </a:p>
          <a:p>
            <a:pPr marL="342900" lvl="0" indent="-342900" algn="l" rtl="0">
              <a:spcBef>
                <a:spcPts val="1000"/>
              </a:spcBef>
              <a:spcAft>
                <a:spcPts val="0"/>
              </a:spcAft>
              <a:buSzPts val="1800"/>
              <a:buChar char="🠶"/>
            </a:pPr>
            <a:r>
              <a:rPr lang="fr-FR"/>
              <a:t>Enfin, il faut décrire comment vos produits et services créent des gains pour les clients, comment créent-ils les avantages que vos clients attendent, désirent ou seraient surpris par ? </a:t>
            </a:r>
            <a:endParaRPr/>
          </a:p>
          <a:p>
            <a:pPr marL="342900" lvl="0" indent="-342900" algn="l" rtl="0">
              <a:spcBef>
                <a:spcPts val="1000"/>
              </a:spcBef>
              <a:spcAft>
                <a:spcPts val="0"/>
              </a:spcAft>
              <a:buSzPts val="1800"/>
              <a:buChar char="🠶"/>
            </a:pPr>
            <a:r>
              <a:rPr lang="fr-FR"/>
              <a:t>Ces avantages peuvent être l’utilité fonctionnelle, les leviers du statut social, les émotions positives ou les économies de coûts.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168DBA"/>
              </a:buClr>
              <a:buSzPts val="4000"/>
              <a:buFont typeface="Century Gothic"/>
              <a:buNone/>
            </a:pPr>
            <a:r>
              <a:rPr lang="fr-FR"/>
              <a:t>Créativité</a:t>
            </a:r>
            <a:endParaRPr/>
          </a:p>
        </p:txBody>
      </p:sp>
      <p:pic>
        <p:nvPicPr>
          <p:cNvPr id="182" name="Google Shape;182;p3"/>
          <p:cNvPicPr preferRelativeResize="0"/>
          <p:nvPr/>
        </p:nvPicPr>
        <p:blipFill rotWithShape="1">
          <a:blip r:embed="rId3">
            <a:alphaModFix/>
          </a:blip>
          <a:srcRect/>
          <a:stretch/>
        </p:blipFill>
        <p:spPr>
          <a:xfrm>
            <a:off x="6027209" y="2189401"/>
            <a:ext cx="5193947" cy="23765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Ex :The Value Proposition Canvas</a:t>
            </a:r>
            <a:endParaRPr/>
          </a:p>
        </p:txBody>
      </p:sp>
      <p:grpSp>
        <p:nvGrpSpPr>
          <p:cNvPr id="466" name="Google Shape;466;p30"/>
          <p:cNvGrpSpPr/>
          <p:nvPr/>
        </p:nvGrpSpPr>
        <p:grpSpPr>
          <a:xfrm>
            <a:off x="549363" y="1905000"/>
            <a:ext cx="11642637" cy="4756300"/>
            <a:chOff x="549363" y="1905000"/>
            <a:chExt cx="11642637" cy="4756300"/>
          </a:xfrm>
        </p:grpSpPr>
        <p:grpSp>
          <p:nvGrpSpPr>
            <p:cNvPr id="467" name="Google Shape;467;p30"/>
            <p:cNvGrpSpPr/>
            <p:nvPr/>
          </p:nvGrpSpPr>
          <p:grpSpPr>
            <a:xfrm>
              <a:off x="2468747" y="1905000"/>
              <a:ext cx="8746232" cy="4756300"/>
              <a:chOff x="1616968" y="1340768"/>
              <a:chExt cx="9585201" cy="5673309"/>
            </a:xfrm>
          </p:grpSpPr>
          <p:pic>
            <p:nvPicPr>
              <p:cNvPr id="468" name="Google Shape;468;p30"/>
              <p:cNvPicPr preferRelativeResize="0"/>
              <p:nvPr/>
            </p:nvPicPr>
            <p:blipFill rotWithShape="1">
              <a:blip r:embed="rId3">
                <a:alphaModFix/>
              </a:blip>
              <a:srcRect/>
              <a:stretch/>
            </p:blipFill>
            <p:spPr>
              <a:xfrm>
                <a:off x="1631504" y="1340768"/>
                <a:ext cx="9570665" cy="5305301"/>
              </a:xfrm>
              <a:prstGeom prst="rect">
                <a:avLst/>
              </a:prstGeom>
              <a:noFill/>
              <a:ln>
                <a:noFill/>
              </a:ln>
            </p:spPr>
          </p:pic>
          <p:pic>
            <p:nvPicPr>
              <p:cNvPr id="469" name="Google Shape;469;p30"/>
              <p:cNvPicPr preferRelativeResize="0"/>
              <p:nvPr/>
            </p:nvPicPr>
            <p:blipFill rotWithShape="1">
              <a:blip r:embed="rId4">
                <a:alphaModFix/>
              </a:blip>
              <a:srcRect/>
              <a:stretch/>
            </p:blipFill>
            <p:spPr>
              <a:xfrm>
                <a:off x="1616968" y="2320260"/>
                <a:ext cx="9361040" cy="4693817"/>
              </a:xfrm>
              <a:prstGeom prst="rect">
                <a:avLst/>
              </a:prstGeom>
              <a:noFill/>
              <a:ln>
                <a:noFill/>
              </a:ln>
            </p:spPr>
          </p:pic>
        </p:grpSp>
        <p:sp>
          <p:nvSpPr>
            <p:cNvPr id="470" name="Google Shape;470;p30"/>
            <p:cNvSpPr/>
            <p:nvPr/>
          </p:nvSpPr>
          <p:spPr>
            <a:xfrm>
              <a:off x="9999349" y="3376265"/>
              <a:ext cx="2192651" cy="835641"/>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Des propositions selon ce que j’aime</a:t>
              </a:r>
              <a:endParaRPr sz="1800">
                <a:solidFill>
                  <a:schemeClr val="lt1"/>
                </a:solidFill>
                <a:latin typeface="Century Gothic"/>
                <a:ea typeface="Century Gothic"/>
                <a:cs typeface="Century Gothic"/>
                <a:sym typeface="Century Gothic"/>
              </a:endParaRPr>
            </a:p>
          </p:txBody>
        </p:sp>
        <p:sp>
          <p:nvSpPr>
            <p:cNvPr id="471" name="Google Shape;471;p30"/>
            <p:cNvSpPr/>
            <p:nvPr/>
          </p:nvSpPr>
          <p:spPr>
            <a:xfrm>
              <a:off x="10072964" y="4933902"/>
              <a:ext cx="1725966" cy="842769"/>
            </a:xfrm>
            <a:prstGeom prst="roundRect">
              <a:avLst>
                <a:gd name="adj" fmla="val 16667"/>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Regarder quand j’en ai envie</a:t>
              </a:r>
              <a:endParaRPr sz="1800">
                <a:solidFill>
                  <a:schemeClr val="lt1"/>
                </a:solidFill>
                <a:latin typeface="Century Gothic"/>
                <a:ea typeface="Century Gothic"/>
                <a:cs typeface="Century Gothic"/>
                <a:sym typeface="Century Gothic"/>
              </a:endParaRPr>
            </a:p>
          </p:txBody>
        </p:sp>
        <p:sp>
          <p:nvSpPr>
            <p:cNvPr id="472" name="Google Shape;472;p30"/>
            <p:cNvSpPr/>
            <p:nvPr/>
          </p:nvSpPr>
          <p:spPr>
            <a:xfrm>
              <a:off x="7051346" y="5341660"/>
              <a:ext cx="2009991"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Louer du matos (décodeur …)</a:t>
              </a:r>
              <a:endParaRPr sz="1800">
                <a:solidFill>
                  <a:schemeClr val="lt1"/>
                </a:solidFill>
                <a:latin typeface="Century Gothic"/>
                <a:ea typeface="Century Gothic"/>
                <a:cs typeface="Century Gothic"/>
                <a:sym typeface="Century Gothic"/>
              </a:endParaRPr>
            </a:p>
          </p:txBody>
        </p:sp>
        <p:sp>
          <p:nvSpPr>
            <p:cNvPr id="473" name="Google Shape;473;p30"/>
            <p:cNvSpPr/>
            <p:nvPr/>
          </p:nvSpPr>
          <p:spPr>
            <a:xfrm>
              <a:off x="8022586" y="6042483"/>
              <a:ext cx="2088446" cy="618817"/>
            </a:xfrm>
            <a:prstGeom prst="roundRect">
              <a:avLst>
                <a:gd name="adj" fmla="val 16667"/>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Noyer par trop de programmes</a:t>
              </a:r>
              <a:endParaRPr sz="1800">
                <a:solidFill>
                  <a:schemeClr val="lt1"/>
                </a:solidFill>
                <a:latin typeface="Century Gothic"/>
                <a:ea typeface="Century Gothic"/>
                <a:cs typeface="Century Gothic"/>
                <a:sym typeface="Century Gothic"/>
              </a:endParaRPr>
            </a:p>
          </p:txBody>
        </p:sp>
        <p:sp>
          <p:nvSpPr>
            <p:cNvPr id="474" name="Google Shape;474;p30"/>
            <p:cNvSpPr/>
            <p:nvPr/>
          </p:nvSpPr>
          <p:spPr>
            <a:xfrm>
              <a:off x="6415755" y="3895687"/>
              <a:ext cx="2196798" cy="905292"/>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Des programmes ciblés et intéressants</a:t>
              </a:r>
              <a:endParaRPr sz="1800">
                <a:solidFill>
                  <a:schemeClr val="lt1"/>
                </a:solidFill>
                <a:latin typeface="Century Gothic"/>
                <a:ea typeface="Century Gothic"/>
                <a:cs typeface="Century Gothic"/>
                <a:sym typeface="Century Gothic"/>
              </a:endParaRPr>
            </a:p>
          </p:txBody>
        </p:sp>
        <p:sp>
          <p:nvSpPr>
            <p:cNvPr id="475" name="Google Shape;475;p30"/>
            <p:cNvSpPr/>
            <p:nvPr/>
          </p:nvSpPr>
          <p:spPr>
            <a:xfrm>
              <a:off x="7514154" y="2470973"/>
              <a:ext cx="2196798" cy="905292"/>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Abonnement selon mes envies</a:t>
              </a:r>
              <a:endParaRPr sz="1800">
                <a:solidFill>
                  <a:schemeClr val="lt1"/>
                </a:solidFill>
                <a:latin typeface="Century Gothic"/>
                <a:ea typeface="Century Gothic"/>
                <a:cs typeface="Century Gothic"/>
                <a:sym typeface="Century Gothic"/>
              </a:endParaRPr>
            </a:p>
          </p:txBody>
        </p:sp>
        <p:sp>
          <p:nvSpPr>
            <p:cNvPr id="476" name="Google Shape;476;p30"/>
            <p:cNvSpPr/>
            <p:nvPr/>
          </p:nvSpPr>
          <p:spPr>
            <a:xfrm>
              <a:off x="2969672" y="5844950"/>
              <a:ext cx="1504656" cy="506941"/>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Catégories</a:t>
              </a:r>
              <a:endParaRPr sz="1800">
                <a:solidFill>
                  <a:schemeClr val="lt1"/>
                </a:solidFill>
                <a:latin typeface="Century Gothic"/>
                <a:ea typeface="Century Gothic"/>
                <a:cs typeface="Century Gothic"/>
                <a:sym typeface="Century Gothic"/>
              </a:endParaRPr>
            </a:p>
          </p:txBody>
        </p:sp>
        <p:sp>
          <p:nvSpPr>
            <p:cNvPr id="477" name="Google Shape;477;p30"/>
            <p:cNvSpPr/>
            <p:nvPr/>
          </p:nvSpPr>
          <p:spPr>
            <a:xfrm>
              <a:off x="4563569" y="5695748"/>
              <a:ext cx="1852186" cy="775180"/>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O MATOS (mon ordi, …)</a:t>
              </a:r>
              <a:endParaRPr sz="1800">
                <a:solidFill>
                  <a:schemeClr val="lt1"/>
                </a:solidFill>
                <a:latin typeface="Century Gothic"/>
                <a:ea typeface="Century Gothic"/>
                <a:cs typeface="Century Gothic"/>
                <a:sym typeface="Century Gothic"/>
              </a:endParaRPr>
            </a:p>
          </p:txBody>
        </p:sp>
        <p:sp>
          <p:nvSpPr>
            <p:cNvPr id="478" name="Google Shape;478;p30"/>
            <p:cNvSpPr/>
            <p:nvPr/>
          </p:nvSpPr>
          <p:spPr>
            <a:xfrm>
              <a:off x="4563569" y="2726171"/>
              <a:ext cx="2483107" cy="631201"/>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Recommandations personnalisées</a:t>
              </a:r>
              <a:endParaRPr sz="1800">
                <a:solidFill>
                  <a:schemeClr val="lt1"/>
                </a:solidFill>
                <a:latin typeface="Century Gothic"/>
                <a:ea typeface="Century Gothic"/>
                <a:cs typeface="Century Gothic"/>
                <a:sym typeface="Century Gothic"/>
              </a:endParaRPr>
            </a:p>
          </p:txBody>
        </p:sp>
        <p:sp>
          <p:nvSpPr>
            <p:cNvPr id="479" name="Google Shape;479;p30"/>
            <p:cNvSpPr/>
            <p:nvPr/>
          </p:nvSpPr>
          <p:spPr>
            <a:xfrm>
              <a:off x="3932648" y="3756754"/>
              <a:ext cx="2483107" cy="631201"/>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Réseaux 4G et différents devices</a:t>
              </a:r>
              <a:endParaRPr sz="1800">
                <a:solidFill>
                  <a:schemeClr val="lt1"/>
                </a:solidFill>
                <a:latin typeface="Century Gothic"/>
                <a:ea typeface="Century Gothic"/>
                <a:cs typeface="Century Gothic"/>
                <a:sym typeface="Century Gothic"/>
              </a:endParaRPr>
            </a:p>
          </p:txBody>
        </p:sp>
        <p:sp>
          <p:nvSpPr>
            <p:cNvPr id="480" name="Google Shape;480;p30"/>
            <p:cNvSpPr/>
            <p:nvPr/>
          </p:nvSpPr>
          <p:spPr>
            <a:xfrm>
              <a:off x="2131962" y="2844897"/>
              <a:ext cx="2218575" cy="451849"/>
            </a:xfrm>
            <a:prstGeom prst="roundRect">
              <a:avLst>
                <a:gd name="adj" fmla="val 16667"/>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TV à la demande</a:t>
              </a:r>
              <a:endParaRPr sz="1800">
                <a:solidFill>
                  <a:schemeClr val="lt1"/>
                </a:solidFill>
                <a:latin typeface="Century Gothic"/>
                <a:ea typeface="Century Gothic"/>
                <a:cs typeface="Century Gothic"/>
                <a:sym typeface="Century Gothic"/>
              </a:endParaRPr>
            </a:p>
          </p:txBody>
        </p:sp>
        <p:sp>
          <p:nvSpPr>
            <p:cNvPr id="481" name="Google Shape;481;p30"/>
            <p:cNvSpPr/>
            <p:nvPr/>
          </p:nvSpPr>
          <p:spPr>
            <a:xfrm>
              <a:off x="1140178" y="3756754"/>
              <a:ext cx="1983568" cy="544313"/>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Suggestion selon les coûts</a:t>
              </a:r>
              <a:endParaRPr sz="1800">
                <a:solidFill>
                  <a:schemeClr val="lt1"/>
                </a:solidFill>
                <a:latin typeface="Century Gothic"/>
                <a:ea typeface="Century Gothic"/>
                <a:cs typeface="Century Gothic"/>
                <a:sym typeface="Century Gothic"/>
              </a:endParaRPr>
            </a:p>
          </p:txBody>
        </p:sp>
        <p:sp>
          <p:nvSpPr>
            <p:cNvPr id="482" name="Google Shape;482;p30"/>
            <p:cNvSpPr/>
            <p:nvPr/>
          </p:nvSpPr>
          <p:spPr>
            <a:xfrm>
              <a:off x="549363" y="4896313"/>
              <a:ext cx="2218575" cy="578798"/>
            </a:xfrm>
            <a:prstGeom prst="roundRect">
              <a:avLst>
                <a:gd name="adj" fmla="val 16667"/>
              </a:avLst>
            </a:prstGeom>
            <a:solidFill>
              <a:schemeClr val="accent5"/>
            </a:solidFill>
            <a:ln w="15875" cap="rnd" cmpd="sng">
              <a:solidFill>
                <a:srgbClr val="871CA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3 plans et pas d’engagements</a:t>
              </a:r>
              <a:endParaRPr sz="1800">
                <a:solidFill>
                  <a:schemeClr val="lt1"/>
                </a:solidFill>
                <a:latin typeface="Century Gothic"/>
                <a:ea typeface="Century Gothic"/>
                <a:cs typeface="Century Gothic"/>
                <a:sym typeface="Century Gothic"/>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grpSp>
        <p:nvGrpSpPr>
          <p:cNvPr id="489" name="Google Shape;489;p31"/>
          <p:cNvGrpSpPr/>
          <p:nvPr/>
        </p:nvGrpSpPr>
        <p:grpSpPr>
          <a:xfrm>
            <a:off x="2468747" y="1905000"/>
            <a:ext cx="8746232" cy="4756300"/>
            <a:chOff x="1616968" y="1340768"/>
            <a:chExt cx="9585201" cy="5673309"/>
          </a:xfrm>
        </p:grpSpPr>
        <p:pic>
          <p:nvPicPr>
            <p:cNvPr id="490" name="Google Shape;490;p31"/>
            <p:cNvPicPr preferRelativeResize="0"/>
            <p:nvPr/>
          </p:nvPicPr>
          <p:blipFill rotWithShape="1">
            <a:blip r:embed="rId3">
              <a:alphaModFix/>
            </a:blip>
            <a:srcRect/>
            <a:stretch/>
          </p:blipFill>
          <p:spPr>
            <a:xfrm>
              <a:off x="1631504" y="1340768"/>
              <a:ext cx="9570665" cy="5305301"/>
            </a:xfrm>
            <a:prstGeom prst="rect">
              <a:avLst/>
            </a:prstGeom>
            <a:noFill/>
            <a:ln>
              <a:noFill/>
            </a:ln>
          </p:spPr>
        </p:pic>
        <p:pic>
          <p:nvPicPr>
            <p:cNvPr id="491" name="Google Shape;491;p31"/>
            <p:cNvPicPr preferRelativeResize="0"/>
            <p:nvPr/>
          </p:nvPicPr>
          <p:blipFill rotWithShape="1">
            <a:blip r:embed="rId4">
              <a:alphaModFix/>
            </a:blip>
            <a:srcRect/>
            <a:stretch/>
          </p:blipFill>
          <p:spPr>
            <a:xfrm>
              <a:off x="1616968" y="2320260"/>
              <a:ext cx="9361040" cy="4693817"/>
            </a:xfrm>
            <a:prstGeom prst="rect">
              <a:avLst/>
            </a:prstGeom>
            <a:noFill/>
            <a:ln>
              <a:noFill/>
            </a:ln>
          </p:spPr>
        </p:pic>
      </p:grpSp>
      <p:sp>
        <p:nvSpPr>
          <p:cNvPr id="492" name="Google Shape;492;p31"/>
          <p:cNvSpPr txBox="1"/>
          <p:nvPr/>
        </p:nvSpPr>
        <p:spPr>
          <a:xfrm>
            <a:off x="8105422" y="2356839"/>
            <a:ext cx="2359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Profil du client cible</a:t>
            </a:r>
            <a:endParaRPr sz="1800">
              <a:solidFill>
                <a:schemeClr val="dk1"/>
              </a:solidFill>
              <a:latin typeface="Century Gothic"/>
              <a:ea typeface="Century Gothic"/>
              <a:cs typeface="Century Gothic"/>
              <a:sym typeface="Century Gothic"/>
            </a:endParaRPr>
          </a:p>
        </p:txBody>
      </p:sp>
      <p:sp>
        <p:nvSpPr>
          <p:cNvPr id="493" name="Google Shape;493;p31"/>
          <p:cNvSpPr/>
          <p:nvPr/>
        </p:nvSpPr>
        <p:spPr>
          <a:xfrm>
            <a:off x="6310489" y="4357511"/>
            <a:ext cx="632178" cy="587022"/>
          </a:xfrm>
          <a:prstGeom prst="ellipse">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FIT</a:t>
            </a:r>
            <a:endParaRPr sz="1800">
              <a:solidFill>
                <a:schemeClr val="lt1"/>
              </a:solidFill>
              <a:latin typeface="Century Gothic"/>
              <a:ea typeface="Century Gothic"/>
              <a:cs typeface="Century Gothic"/>
              <a:sym typeface="Century Gothic"/>
            </a:endParaRPr>
          </a:p>
        </p:txBody>
      </p:sp>
      <p:sp>
        <p:nvSpPr>
          <p:cNvPr id="494" name="Google Shape;494;p31"/>
          <p:cNvSpPr/>
          <p:nvPr/>
        </p:nvSpPr>
        <p:spPr>
          <a:xfrm>
            <a:off x="3104444" y="2726171"/>
            <a:ext cx="5000977" cy="1078185"/>
          </a:xfrm>
          <a:prstGeom prst="uturnArrow">
            <a:avLst>
              <a:gd name="adj1" fmla="val 13483"/>
              <a:gd name="adj2" fmla="val 25000"/>
              <a:gd name="adj3" fmla="val 25000"/>
              <a:gd name="adj4" fmla="val 50000"/>
              <a:gd name="adj5" fmla="val 75000"/>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95" name="Google Shape;495;p31"/>
          <p:cNvSpPr/>
          <p:nvPr/>
        </p:nvSpPr>
        <p:spPr>
          <a:xfrm rot="10800000" flipH="1">
            <a:off x="3104444" y="5545466"/>
            <a:ext cx="5000977" cy="1132767"/>
          </a:xfrm>
          <a:prstGeom prst="uturnArrow">
            <a:avLst>
              <a:gd name="adj1" fmla="val 13483"/>
              <a:gd name="adj2" fmla="val 25000"/>
              <a:gd name="adj3" fmla="val 25000"/>
              <a:gd name="adj4" fmla="val 50000"/>
              <a:gd name="adj5" fmla="val 75000"/>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Value Proposition Canvas</a:t>
            </a:r>
            <a:endParaRPr/>
          </a:p>
        </p:txBody>
      </p:sp>
      <p:grpSp>
        <p:nvGrpSpPr>
          <p:cNvPr id="502" name="Google Shape;502;p32"/>
          <p:cNvGrpSpPr/>
          <p:nvPr/>
        </p:nvGrpSpPr>
        <p:grpSpPr>
          <a:xfrm>
            <a:off x="2468747" y="1679220"/>
            <a:ext cx="8746232" cy="4756300"/>
            <a:chOff x="1616968" y="1340768"/>
            <a:chExt cx="9585201" cy="5673309"/>
          </a:xfrm>
        </p:grpSpPr>
        <p:pic>
          <p:nvPicPr>
            <p:cNvPr id="503" name="Google Shape;503;p32"/>
            <p:cNvPicPr preferRelativeResize="0"/>
            <p:nvPr/>
          </p:nvPicPr>
          <p:blipFill rotWithShape="1">
            <a:blip r:embed="rId3">
              <a:alphaModFix/>
            </a:blip>
            <a:srcRect/>
            <a:stretch/>
          </p:blipFill>
          <p:spPr>
            <a:xfrm>
              <a:off x="1631504" y="1340768"/>
              <a:ext cx="9570665" cy="5305301"/>
            </a:xfrm>
            <a:prstGeom prst="rect">
              <a:avLst/>
            </a:prstGeom>
            <a:noFill/>
            <a:ln>
              <a:noFill/>
            </a:ln>
          </p:spPr>
        </p:pic>
        <p:pic>
          <p:nvPicPr>
            <p:cNvPr id="504" name="Google Shape;504;p32"/>
            <p:cNvPicPr preferRelativeResize="0"/>
            <p:nvPr/>
          </p:nvPicPr>
          <p:blipFill rotWithShape="1">
            <a:blip r:embed="rId4">
              <a:alphaModFix/>
            </a:blip>
            <a:srcRect/>
            <a:stretch/>
          </p:blipFill>
          <p:spPr>
            <a:xfrm>
              <a:off x="1616968" y="2320260"/>
              <a:ext cx="9361040" cy="4693817"/>
            </a:xfrm>
            <a:prstGeom prst="rect">
              <a:avLst/>
            </a:prstGeom>
            <a:noFill/>
            <a:ln>
              <a:noFill/>
            </a:ln>
          </p:spPr>
        </p:pic>
      </p:grpSp>
      <p:sp>
        <p:nvSpPr>
          <p:cNvPr id="505" name="Google Shape;505;p32"/>
          <p:cNvSpPr txBox="1"/>
          <p:nvPr/>
        </p:nvSpPr>
        <p:spPr>
          <a:xfrm>
            <a:off x="8105422" y="2131059"/>
            <a:ext cx="23599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Century Gothic"/>
                <a:ea typeface="Century Gothic"/>
                <a:cs typeface="Century Gothic"/>
                <a:sym typeface="Century Gothic"/>
              </a:rPr>
              <a:t>Profil du client cible</a:t>
            </a:r>
            <a:endParaRPr sz="1800">
              <a:solidFill>
                <a:schemeClr val="dk1"/>
              </a:solidFill>
              <a:latin typeface="Century Gothic"/>
              <a:ea typeface="Century Gothic"/>
              <a:cs typeface="Century Gothic"/>
              <a:sym typeface="Century Gothic"/>
            </a:endParaRPr>
          </a:p>
        </p:txBody>
      </p:sp>
      <p:sp>
        <p:nvSpPr>
          <p:cNvPr id="506" name="Google Shape;506;p32"/>
          <p:cNvSpPr/>
          <p:nvPr/>
        </p:nvSpPr>
        <p:spPr>
          <a:xfrm>
            <a:off x="6310489" y="4131731"/>
            <a:ext cx="632178" cy="587022"/>
          </a:xfrm>
          <a:prstGeom prst="ellipse">
            <a:avLst/>
          </a:prstGeom>
          <a:solidFill>
            <a:schemeClr val="accent6"/>
          </a:solidFill>
          <a:ln w="15875" cap="rnd" cmpd="sng">
            <a:solidFill>
              <a:srgbClr val="A9258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FIT</a:t>
            </a:r>
            <a:endParaRPr sz="1800">
              <a:solidFill>
                <a:schemeClr val="lt1"/>
              </a:solidFill>
              <a:latin typeface="Century Gothic"/>
              <a:ea typeface="Century Gothic"/>
              <a:cs typeface="Century Gothic"/>
              <a:sym typeface="Century Gothic"/>
            </a:endParaRPr>
          </a:p>
        </p:txBody>
      </p:sp>
      <p:sp>
        <p:nvSpPr>
          <p:cNvPr id="507" name="Google Shape;507;p32"/>
          <p:cNvSpPr/>
          <p:nvPr/>
        </p:nvSpPr>
        <p:spPr>
          <a:xfrm>
            <a:off x="2839098" y="2319721"/>
            <a:ext cx="2370666" cy="3935129"/>
          </a:xfrm>
          <a:prstGeom prst="roundRect">
            <a:avLst>
              <a:gd name="adj" fmla="val 16667"/>
            </a:avLst>
          </a:prstGeom>
          <a:solidFill>
            <a:schemeClr val="lt1"/>
          </a:solidFill>
          <a:ln w="571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accent4"/>
                </a:solidFill>
                <a:latin typeface="Century Gothic"/>
                <a:ea typeface="Century Gothic"/>
                <a:cs typeface="Century Gothic"/>
                <a:sym typeface="Century Gothic"/>
              </a:rPr>
              <a:t>Organisation</a:t>
            </a:r>
            <a:endParaRPr/>
          </a:p>
          <a:p>
            <a:pPr marL="0" marR="0" lvl="0" indent="0" algn="ctr" rtl="0">
              <a:spcBef>
                <a:spcPts val="0"/>
              </a:spcBef>
              <a:spcAft>
                <a:spcPts val="0"/>
              </a:spcAft>
              <a:buNone/>
            </a:pPr>
            <a:r>
              <a:rPr lang="fr-FR" sz="1800">
                <a:solidFill>
                  <a:schemeClr val="accent4"/>
                </a:solidFill>
                <a:latin typeface="Century Gothic"/>
                <a:ea typeface="Century Gothic"/>
                <a:cs typeface="Century Gothic"/>
                <a:sym typeface="Century Gothic"/>
              </a:rPr>
              <a:t> </a:t>
            </a:r>
            <a:endParaRPr/>
          </a:p>
          <a:p>
            <a:pPr marL="285750" marR="0" lvl="0" indent="-285750" algn="l" rtl="0">
              <a:spcBef>
                <a:spcPts val="0"/>
              </a:spcBef>
              <a:spcAft>
                <a:spcPts val="0"/>
              </a:spcAft>
              <a:buClr>
                <a:schemeClr val="accent4"/>
              </a:buClr>
              <a:buSzPts val="1800"/>
              <a:buFont typeface="Century Gothic"/>
              <a:buChar char="-"/>
            </a:pPr>
            <a:r>
              <a:rPr lang="fr-FR" sz="1800">
                <a:solidFill>
                  <a:schemeClr val="accent4"/>
                </a:solidFill>
                <a:latin typeface="Century Gothic"/>
                <a:ea typeface="Century Gothic"/>
                <a:cs typeface="Century Gothic"/>
                <a:sym typeface="Century Gothic"/>
              </a:rPr>
              <a:t>Designer</a:t>
            </a:r>
            <a:endParaRPr/>
          </a:p>
          <a:p>
            <a:pPr marL="285750" marR="0" lvl="0" indent="-285750" algn="l" rtl="0">
              <a:spcBef>
                <a:spcPts val="0"/>
              </a:spcBef>
              <a:spcAft>
                <a:spcPts val="0"/>
              </a:spcAft>
              <a:buClr>
                <a:schemeClr val="accent4"/>
              </a:buClr>
              <a:buSzPts val="1800"/>
              <a:buFont typeface="Century Gothic"/>
              <a:buChar char="-"/>
            </a:pPr>
            <a:r>
              <a:rPr lang="fr-FR" sz="1800">
                <a:solidFill>
                  <a:schemeClr val="accent4"/>
                </a:solidFill>
                <a:latin typeface="Century Gothic"/>
                <a:ea typeface="Century Gothic"/>
                <a:cs typeface="Century Gothic"/>
                <a:sym typeface="Century Gothic"/>
              </a:rPr>
              <a:t>Ingénieur</a:t>
            </a:r>
            <a:endParaRPr/>
          </a:p>
          <a:p>
            <a:pPr marL="285750" marR="0" lvl="0" indent="-285750" algn="l" rtl="0">
              <a:spcBef>
                <a:spcPts val="0"/>
              </a:spcBef>
              <a:spcAft>
                <a:spcPts val="0"/>
              </a:spcAft>
              <a:buClr>
                <a:schemeClr val="accent4"/>
              </a:buClr>
              <a:buSzPts val="1800"/>
              <a:buFont typeface="Century Gothic"/>
              <a:buChar char="-"/>
            </a:pPr>
            <a:r>
              <a:rPr lang="fr-FR" sz="1800">
                <a:solidFill>
                  <a:schemeClr val="accent4"/>
                </a:solidFill>
                <a:latin typeface="Century Gothic"/>
                <a:ea typeface="Century Gothic"/>
                <a:cs typeface="Century Gothic"/>
                <a:sym typeface="Century Gothic"/>
              </a:rPr>
              <a:t>PO</a:t>
            </a:r>
            <a:endParaRPr/>
          </a:p>
          <a:p>
            <a:pPr marL="285750" marR="0" lvl="0" indent="-285750" algn="l" rtl="0">
              <a:spcBef>
                <a:spcPts val="0"/>
              </a:spcBef>
              <a:spcAft>
                <a:spcPts val="0"/>
              </a:spcAft>
              <a:buClr>
                <a:schemeClr val="accent4"/>
              </a:buClr>
              <a:buSzPts val="1800"/>
              <a:buFont typeface="Century Gothic"/>
              <a:buChar char="-"/>
            </a:pPr>
            <a:r>
              <a:rPr lang="fr-FR" sz="1800">
                <a:solidFill>
                  <a:schemeClr val="accent4"/>
                </a:solidFill>
                <a:latin typeface="Century Gothic"/>
                <a:ea typeface="Century Gothic"/>
                <a:cs typeface="Century Gothic"/>
                <a:sym typeface="Century Gothic"/>
              </a:rPr>
              <a:t>Biz …</a:t>
            </a:r>
            <a:endParaRPr sz="1800">
              <a:solidFill>
                <a:schemeClr val="accent4"/>
              </a:solidFill>
              <a:latin typeface="Century Gothic"/>
              <a:ea typeface="Century Gothic"/>
              <a:cs typeface="Century Gothic"/>
              <a:sym typeface="Century Gothic"/>
            </a:endParaRPr>
          </a:p>
        </p:txBody>
      </p:sp>
      <p:sp>
        <p:nvSpPr>
          <p:cNvPr id="508" name="Google Shape;508;p32"/>
          <p:cNvSpPr/>
          <p:nvPr/>
        </p:nvSpPr>
        <p:spPr>
          <a:xfrm>
            <a:off x="8105422" y="2223910"/>
            <a:ext cx="2235200" cy="4009498"/>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accent2"/>
                </a:solidFill>
                <a:latin typeface="Century Gothic"/>
                <a:ea typeface="Century Gothic"/>
                <a:cs typeface="Century Gothic"/>
                <a:sym typeface="Century Gothic"/>
              </a:rPr>
              <a:t>Marché</a:t>
            </a:r>
            <a:endParaRPr/>
          </a:p>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09" name="Google Shape;509;p32"/>
          <p:cNvSpPr/>
          <p:nvPr/>
        </p:nvSpPr>
        <p:spPr>
          <a:xfrm>
            <a:off x="9183511" y="2550509"/>
            <a:ext cx="575734" cy="564445"/>
          </a:xfrm>
          <a:prstGeom prst="ellipse">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Century Gothic"/>
                <a:ea typeface="Century Gothic"/>
                <a:cs typeface="Century Gothic"/>
                <a:sym typeface="Century Gothic"/>
              </a:rPr>
              <a:t>?</a:t>
            </a:r>
            <a:endParaRPr sz="1800" b="1">
              <a:solidFill>
                <a:schemeClr val="lt1"/>
              </a:solidFill>
              <a:latin typeface="Century Gothic"/>
              <a:ea typeface="Century Gothic"/>
              <a:cs typeface="Century Gothic"/>
              <a:sym typeface="Century Gothic"/>
            </a:endParaRPr>
          </a:p>
        </p:txBody>
      </p:sp>
      <p:sp>
        <p:nvSpPr>
          <p:cNvPr id="510" name="Google Shape;510;p32"/>
          <p:cNvSpPr/>
          <p:nvPr/>
        </p:nvSpPr>
        <p:spPr>
          <a:xfrm>
            <a:off x="8534540" y="5053139"/>
            <a:ext cx="575734" cy="564445"/>
          </a:xfrm>
          <a:prstGeom prst="ellipse">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Century Gothic"/>
                <a:ea typeface="Century Gothic"/>
                <a:cs typeface="Century Gothic"/>
                <a:sym typeface="Century Gothic"/>
              </a:rPr>
              <a:t>?</a:t>
            </a:r>
            <a:endParaRPr sz="1800" b="1">
              <a:solidFill>
                <a:schemeClr val="lt1"/>
              </a:solidFill>
              <a:latin typeface="Century Gothic"/>
              <a:ea typeface="Century Gothic"/>
              <a:cs typeface="Century Gothic"/>
              <a:sym typeface="Century Gothic"/>
            </a:endParaRPr>
          </a:p>
        </p:txBody>
      </p:sp>
      <p:sp>
        <p:nvSpPr>
          <p:cNvPr id="511" name="Google Shape;511;p32"/>
          <p:cNvSpPr/>
          <p:nvPr/>
        </p:nvSpPr>
        <p:spPr>
          <a:xfrm>
            <a:off x="9539392" y="4741379"/>
            <a:ext cx="575734" cy="564445"/>
          </a:xfrm>
          <a:prstGeom prst="ellipse">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Century Gothic"/>
                <a:ea typeface="Century Gothic"/>
                <a:cs typeface="Century Gothic"/>
                <a:sym typeface="Century Gothic"/>
              </a:rPr>
              <a:t>?</a:t>
            </a:r>
            <a:endParaRPr sz="1800" b="1">
              <a:solidFill>
                <a:schemeClr val="lt1"/>
              </a:solidFill>
              <a:latin typeface="Century Gothic"/>
              <a:ea typeface="Century Gothic"/>
              <a:cs typeface="Century Gothic"/>
              <a:sym typeface="Century Gothic"/>
            </a:endParaRPr>
          </a:p>
        </p:txBody>
      </p:sp>
      <p:sp>
        <p:nvSpPr>
          <p:cNvPr id="512" name="Google Shape;512;p32"/>
          <p:cNvSpPr/>
          <p:nvPr/>
        </p:nvSpPr>
        <p:spPr>
          <a:xfrm>
            <a:off x="8709658" y="3207804"/>
            <a:ext cx="575734" cy="564445"/>
          </a:xfrm>
          <a:prstGeom prst="ellipse">
            <a:avLst/>
          </a:prstGeom>
          <a:solidFill>
            <a:schemeClr val="accent2"/>
          </a:solidFill>
          <a:ln w="15875" cap="rnd" cmpd="sng">
            <a:solidFill>
              <a:srgbClr val="2383A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1">
                <a:solidFill>
                  <a:schemeClr val="lt1"/>
                </a:solidFill>
                <a:latin typeface="Century Gothic"/>
                <a:ea typeface="Century Gothic"/>
                <a:cs typeface="Century Gothic"/>
                <a:sym typeface="Century Gothic"/>
              </a:rPr>
              <a:t>?</a:t>
            </a:r>
            <a:endParaRPr sz="1800" b="1">
              <a:solidFill>
                <a:schemeClr val="lt1"/>
              </a:solidFill>
              <a:latin typeface="Century Gothic"/>
              <a:ea typeface="Century Gothic"/>
              <a:cs typeface="Century Gothic"/>
              <a:sym typeface="Century Gothic"/>
            </a:endParaRPr>
          </a:p>
        </p:txBody>
      </p:sp>
      <p:sp>
        <p:nvSpPr>
          <p:cNvPr id="513" name="Google Shape;513;p32"/>
          <p:cNvSpPr/>
          <p:nvPr/>
        </p:nvSpPr>
        <p:spPr>
          <a:xfrm>
            <a:off x="3939822" y="1679220"/>
            <a:ext cx="5255329" cy="619057"/>
          </a:xfrm>
          <a:prstGeom prst="uturnArrow">
            <a:avLst>
              <a:gd name="adj1" fmla="val 25000"/>
              <a:gd name="adj2" fmla="val 25000"/>
              <a:gd name="adj3" fmla="val 25000"/>
              <a:gd name="adj4" fmla="val 43750"/>
              <a:gd name="adj5" fmla="val 75000"/>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14" name="Google Shape;514;p32"/>
          <p:cNvSpPr txBox="1"/>
          <p:nvPr/>
        </p:nvSpPr>
        <p:spPr>
          <a:xfrm>
            <a:off x="5642075" y="1351141"/>
            <a:ext cx="2412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3"/>
                </a:solidFill>
                <a:latin typeface="Century Gothic"/>
                <a:ea typeface="Century Gothic"/>
                <a:cs typeface="Century Gothic"/>
                <a:sym typeface="Century Gothic"/>
              </a:rPr>
              <a:t>LIVRER / FEASABILITY</a:t>
            </a:r>
            <a:endParaRPr sz="1800" b="1">
              <a:solidFill>
                <a:schemeClr val="accent3"/>
              </a:solidFill>
              <a:latin typeface="Century Gothic"/>
              <a:ea typeface="Century Gothic"/>
              <a:cs typeface="Century Gothic"/>
              <a:sym typeface="Century Gothic"/>
            </a:endParaRPr>
          </a:p>
        </p:txBody>
      </p:sp>
      <p:sp>
        <p:nvSpPr>
          <p:cNvPr id="515" name="Google Shape;515;p32"/>
          <p:cNvSpPr/>
          <p:nvPr/>
        </p:nvSpPr>
        <p:spPr>
          <a:xfrm rot="10800000">
            <a:off x="4018844" y="6072171"/>
            <a:ext cx="5204178" cy="619057"/>
          </a:xfrm>
          <a:prstGeom prst="uturnArrow">
            <a:avLst>
              <a:gd name="adj1" fmla="val 25000"/>
              <a:gd name="adj2" fmla="val 25000"/>
              <a:gd name="adj3" fmla="val 25000"/>
              <a:gd name="adj4" fmla="val 43750"/>
              <a:gd name="adj5" fmla="val 75000"/>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16" name="Google Shape;516;p32"/>
          <p:cNvSpPr txBox="1"/>
          <p:nvPr/>
        </p:nvSpPr>
        <p:spPr>
          <a:xfrm>
            <a:off x="5938670" y="6176597"/>
            <a:ext cx="25330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3"/>
                </a:solidFill>
                <a:latin typeface="Century Gothic"/>
                <a:ea typeface="Century Gothic"/>
                <a:cs typeface="Century Gothic"/>
                <a:sym typeface="Century Gothic"/>
              </a:rPr>
              <a:t>CAPTURER / VIABILITY</a:t>
            </a:r>
            <a:endParaRPr sz="1800" b="1">
              <a:solidFill>
                <a:schemeClr val="accent3"/>
              </a:solidFill>
              <a:latin typeface="Century Gothic"/>
              <a:ea typeface="Century Gothic"/>
              <a:cs typeface="Century Gothic"/>
              <a:sym typeface="Century Gothic"/>
            </a:endParaRPr>
          </a:p>
        </p:txBody>
      </p:sp>
      <p:pic>
        <p:nvPicPr>
          <p:cNvPr id="517" name="Google Shape;517;p32"/>
          <p:cNvPicPr preferRelativeResize="0"/>
          <p:nvPr/>
        </p:nvPicPr>
        <p:blipFill rotWithShape="1">
          <a:blip r:embed="rId5">
            <a:alphaModFix/>
          </a:blip>
          <a:srcRect/>
          <a:stretch/>
        </p:blipFill>
        <p:spPr>
          <a:xfrm>
            <a:off x="5896360" y="2688636"/>
            <a:ext cx="1522465" cy="1433536"/>
          </a:xfrm>
          <a:prstGeom prst="rect">
            <a:avLst/>
          </a:prstGeom>
          <a:noFill/>
          <a:ln>
            <a:noFill/>
          </a:ln>
        </p:spPr>
      </p:pic>
      <p:sp>
        <p:nvSpPr>
          <p:cNvPr id="518" name="Google Shape;518;p32"/>
          <p:cNvSpPr txBox="1"/>
          <p:nvPr/>
        </p:nvSpPr>
        <p:spPr>
          <a:xfrm rot="-5400000">
            <a:off x="6519845" y="3989639"/>
            <a:ext cx="2702984"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accent6"/>
                </a:solidFill>
                <a:latin typeface="Century Gothic"/>
                <a:ea typeface="Century Gothic"/>
                <a:cs typeface="Century Gothic"/>
                <a:sym typeface="Century Gothic"/>
              </a:rPr>
              <a:t>UTILISABLE + DESIRABLE</a:t>
            </a:r>
            <a:endParaRPr sz="1800" b="1">
              <a:solidFill>
                <a:schemeClr val="accent6"/>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Business Model Canevas</a:t>
            </a:r>
            <a:endParaRPr/>
          </a:p>
        </p:txBody>
      </p:sp>
      <p:pic>
        <p:nvPicPr>
          <p:cNvPr id="524" name="Google Shape;524;p33"/>
          <p:cNvPicPr preferRelativeResize="0"/>
          <p:nvPr/>
        </p:nvPicPr>
        <p:blipFill rotWithShape="1">
          <a:blip r:embed="rId3">
            <a:alphaModFix/>
          </a:blip>
          <a:srcRect/>
          <a:stretch/>
        </p:blipFill>
        <p:spPr>
          <a:xfrm>
            <a:off x="2983441" y="1747837"/>
            <a:ext cx="7711182" cy="44046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The Business Model Canevas</a:t>
            </a:r>
            <a:endParaRPr/>
          </a:p>
        </p:txBody>
      </p:sp>
      <p:pic>
        <p:nvPicPr>
          <p:cNvPr id="531" name="Google Shape;531;p34"/>
          <p:cNvPicPr preferRelativeResize="0"/>
          <p:nvPr/>
        </p:nvPicPr>
        <p:blipFill rotWithShape="1">
          <a:blip r:embed="rId3">
            <a:alphaModFix/>
          </a:blip>
          <a:srcRect/>
          <a:stretch/>
        </p:blipFill>
        <p:spPr>
          <a:xfrm>
            <a:off x="2374903" y="1905000"/>
            <a:ext cx="8981375" cy="4382911"/>
          </a:xfrm>
          <a:prstGeom prst="rect">
            <a:avLst/>
          </a:prstGeom>
          <a:noFill/>
          <a:ln>
            <a:noFill/>
          </a:ln>
        </p:spPr>
      </p:pic>
      <p:sp>
        <p:nvSpPr>
          <p:cNvPr id="532" name="Google Shape;532;p34"/>
          <p:cNvSpPr/>
          <p:nvPr/>
        </p:nvSpPr>
        <p:spPr>
          <a:xfrm>
            <a:off x="9321036" y="2130191"/>
            <a:ext cx="1629186" cy="432063"/>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Les clients</a:t>
            </a:r>
            <a:endParaRPr sz="1800">
              <a:solidFill>
                <a:schemeClr val="lt1"/>
              </a:solidFill>
              <a:latin typeface="Century Gothic"/>
              <a:ea typeface="Century Gothic"/>
              <a:cs typeface="Century Gothic"/>
              <a:sym typeface="Century Gothic"/>
            </a:endParaRPr>
          </a:p>
        </p:txBody>
      </p:sp>
      <p:sp>
        <p:nvSpPr>
          <p:cNvPr id="533" name="Google Shape;533;p34"/>
          <p:cNvSpPr/>
          <p:nvPr/>
        </p:nvSpPr>
        <p:spPr>
          <a:xfrm>
            <a:off x="6016976" y="1585532"/>
            <a:ext cx="1224845" cy="432063"/>
          </a:xfrm>
          <a:prstGeom prst="roundRect">
            <a:avLst>
              <a:gd name="adj" fmla="val 16667"/>
            </a:avLst>
          </a:prstGeom>
          <a:solidFill>
            <a:srgbClr val="4BCA36"/>
          </a:solidFill>
          <a:ln w="15875" cap="rnd" cmpd="sng">
            <a:solidFill>
              <a:srgbClr val="4BCA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L’offre</a:t>
            </a:r>
            <a:endParaRPr sz="1800">
              <a:solidFill>
                <a:schemeClr val="lt1"/>
              </a:solidFill>
              <a:latin typeface="Century Gothic"/>
              <a:ea typeface="Century Gothic"/>
              <a:cs typeface="Century Gothic"/>
              <a:sym typeface="Century Gothic"/>
            </a:endParaRPr>
          </a:p>
        </p:txBody>
      </p:sp>
      <p:sp>
        <p:nvSpPr>
          <p:cNvPr id="534" name="Google Shape;534;p34"/>
          <p:cNvSpPr/>
          <p:nvPr/>
        </p:nvSpPr>
        <p:spPr>
          <a:xfrm>
            <a:off x="1546579" y="2114390"/>
            <a:ext cx="2092680" cy="432063"/>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L’infrastructure</a:t>
            </a:r>
            <a:endParaRPr sz="1800">
              <a:solidFill>
                <a:schemeClr val="lt1"/>
              </a:solidFill>
              <a:latin typeface="Century Gothic"/>
              <a:ea typeface="Century Gothic"/>
              <a:cs typeface="Century Gothic"/>
              <a:sym typeface="Century Gothic"/>
            </a:endParaRPr>
          </a:p>
        </p:txBody>
      </p:sp>
      <p:sp>
        <p:nvSpPr>
          <p:cNvPr id="535" name="Google Shape;535;p34"/>
          <p:cNvSpPr/>
          <p:nvPr/>
        </p:nvSpPr>
        <p:spPr>
          <a:xfrm>
            <a:off x="5218285" y="6287911"/>
            <a:ext cx="2822225" cy="432063"/>
          </a:xfrm>
          <a:prstGeom prst="roundRect">
            <a:avLst>
              <a:gd name="adj" fmla="val 16667"/>
            </a:avLst>
          </a:prstGeom>
          <a:solidFill>
            <a:srgbClr val="C00000"/>
          </a:solidFill>
          <a:ln w="15875" cap="rnd" cmpd="sng">
            <a:solidFill>
              <a:srgbClr val="4BCA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La viabilité financière</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pic>
        <p:nvPicPr>
          <p:cNvPr id="542" name="Google Shape;542;p35"/>
          <p:cNvPicPr preferRelativeResize="0"/>
          <p:nvPr/>
        </p:nvPicPr>
        <p:blipFill rotWithShape="1">
          <a:blip r:embed="rId3">
            <a:alphaModFix/>
          </a:blip>
          <a:srcRect/>
          <a:stretch/>
        </p:blipFill>
        <p:spPr>
          <a:xfrm>
            <a:off x="10722279" y="2106187"/>
            <a:ext cx="1098422" cy="3187812"/>
          </a:xfrm>
          <a:prstGeom prst="rect">
            <a:avLst/>
          </a:prstGeom>
          <a:noFill/>
          <a:ln>
            <a:noFill/>
          </a:ln>
        </p:spPr>
      </p:pic>
      <p:sp>
        <p:nvSpPr>
          <p:cNvPr id="543" name="Google Shape;543;p3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Les différents types de clients  </a:t>
            </a:r>
            <a:endParaRPr b="1">
              <a:solidFill>
                <a:schemeClr val="dk1"/>
              </a:solidFill>
            </a:endParaRPr>
          </a:p>
          <a:p>
            <a:pPr marL="0" lvl="0" indent="0" algn="l" rtl="0">
              <a:spcBef>
                <a:spcPts val="1000"/>
              </a:spcBef>
              <a:spcAft>
                <a:spcPts val="0"/>
              </a:spcAft>
              <a:buSzPts val="1800"/>
              <a:buNone/>
            </a:pPr>
            <a:endParaRPr b="1">
              <a:solidFill>
                <a:schemeClr val="dk1"/>
              </a:solidFill>
            </a:endParaRPr>
          </a:p>
          <a:p>
            <a:pPr marL="342900" lvl="0" indent="-342900" algn="l" rtl="0">
              <a:spcBef>
                <a:spcPts val="1000"/>
              </a:spcBef>
              <a:spcAft>
                <a:spcPts val="0"/>
              </a:spcAft>
              <a:buSzPts val="1800"/>
              <a:buChar char="🠶"/>
            </a:pPr>
            <a:r>
              <a:rPr lang="fr-FR">
                <a:solidFill>
                  <a:schemeClr val="dk1"/>
                </a:solidFill>
              </a:rPr>
              <a:t>Il existe divers profils de clientèle.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De ce fait, l’approche change d’un client à l’autre.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Il en va de même pour les actions marketing à entreprendre et la détermination des tarifs.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Il est donc nécessaire d’élaborer une matrice pour chaque profil. </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50" name="Google Shape;550;p3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La valeur ajoutée </a:t>
            </a:r>
            <a:endParaRPr b="1">
              <a:solidFill>
                <a:schemeClr val="dk1"/>
              </a:solidFill>
            </a:endParaRPr>
          </a:p>
          <a:p>
            <a:pPr marL="0" lvl="0" indent="0" algn="l" rtl="0">
              <a:spcBef>
                <a:spcPts val="1000"/>
              </a:spcBef>
              <a:spcAft>
                <a:spcPts val="0"/>
              </a:spcAft>
              <a:buSzPts val="1800"/>
              <a:buNone/>
            </a:pPr>
            <a:endParaRPr b="1">
              <a:solidFill>
                <a:schemeClr val="dk1"/>
              </a:solidFill>
            </a:endParaRPr>
          </a:p>
          <a:p>
            <a:pPr marL="342900" lvl="0" indent="-342900" algn="l" rtl="0">
              <a:spcBef>
                <a:spcPts val="1000"/>
              </a:spcBef>
              <a:spcAft>
                <a:spcPts val="0"/>
              </a:spcAft>
              <a:buSzPts val="1800"/>
              <a:buChar char="🠶"/>
            </a:pPr>
            <a:r>
              <a:rPr lang="fr-FR">
                <a:solidFill>
                  <a:schemeClr val="dk1"/>
                </a:solidFill>
              </a:rPr>
              <a:t>C’est cette information qui pousse les clients à consommer le produit ou le service proposé.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Elle est déterminée en fonction de l’utilité, des avantages et de la valeur comparée à celle de la concurrence. </a:t>
            </a:r>
            <a:endParaRPr>
              <a:solidFill>
                <a:schemeClr val="dk1"/>
              </a:solidFill>
            </a:endParaRPr>
          </a:p>
        </p:txBody>
      </p:sp>
      <p:pic>
        <p:nvPicPr>
          <p:cNvPr id="551" name="Google Shape;551;p36"/>
          <p:cNvPicPr preferRelativeResize="0"/>
          <p:nvPr/>
        </p:nvPicPr>
        <p:blipFill rotWithShape="1">
          <a:blip r:embed="rId3">
            <a:alphaModFix/>
          </a:blip>
          <a:srcRect/>
          <a:stretch/>
        </p:blipFill>
        <p:spPr>
          <a:xfrm>
            <a:off x="10484125" y="4222827"/>
            <a:ext cx="866775" cy="2505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58" name="Google Shape;558;p3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La distribution du produit</a:t>
            </a:r>
            <a:endParaRPr/>
          </a:p>
          <a:p>
            <a:pPr marL="0" lvl="0" indent="0" algn="l" rtl="0">
              <a:spcBef>
                <a:spcPts val="1000"/>
              </a:spcBef>
              <a:spcAft>
                <a:spcPts val="0"/>
              </a:spcAft>
              <a:buSzPts val="1800"/>
              <a:buNone/>
            </a:pPr>
            <a:endParaRPr>
              <a:solidFill>
                <a:schemeClr val="dk1"/>
              </a:solidFill>
            </a:endParaRPr>
          </a:p>
          <a:p>
            <a:pPr marL="342900" lvl="0" indent="-342900" algn="l" rtl="0">
              <a:spcBef>
                <a:spcPts val="1000"/>
              </a:spcBef>
              <a:spcAft>
                <a:spcPts val="0"/>
              </a:spcAft>
              <a:buSzPts val="1800"/>
              <a:buChar char="🠶"/>
            </a:pPr>
            <a:r>
              <a:rPr lang="fr-FR">
                <a:solidFill>
                  <a:schemeClr val="dk1"/>
                </a:solidFill>
              </a:rPr>
              <a:t>Elle comprend essentiellement le canal de distribution.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Ce dernier se définit comme la manière déployée pour faciliter l’accès au produit par le client.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Actuellement, la plupart des startups choisissent d’ouvrir une plateforme en ligne à cet effet (création de site vitrine pour exposer leurs produits). </a:t>
            </a:r>
            <a:endParaRPr>
              <a:solidFill>
                <a:schemeClr val="dk1"/>
              </a:solidFill>
            </a:endParaRPr>
          </a:p>
        </p:txBody>
      </p:sp>
      <p:pic>
        <p:nvPicPr>
          <p:cNvPr id="559" name="Google Shape;559;p37"/>
          <p:cNvPicPr preferRelativeResize="0"/>
          <p:nvPr/>
        </p:nvPicPr>
        <p:blipFill rotWithShape="1">
          <a:blip r:embed="rId3">
            <a:alphaModFix/>
          </a:blip>
          <a:srcRect/>
          <a:stretch/>
        </p:blipFill>
        <p:spPr>
          <a:xfrm>
            <a:off x="6623049" y="5013444"/>
            <a:ext cx="1105510" cy="16023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66" name="Google Shape;566;p38"/>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La relation avec la clientèle </a:t>
            </a:r>
            <a:r>
              <a:rPr lang="fr-FR">
                <a:solidFill>
                  <a:schemeClr val="dk1"/>
                </a:solidFill>
              </a:rPr>
              <a:t> </a:t>
            </a:r>
            <a:endParaRPr>
              <a:solidFill>
                <a:schemeClr val="dk1"/>
              </a:solidFill>
            </a:endParaRPr>
          </a:p>
          <a:p>
            <a:pPr marL="0" lvl="0" indent="0" algn="l" rtl="0">
              <a:spcBef>
                <a:spcPts val="1000"/>
              </a:spcBef>
              <a:spcAft>
                <a:spcPts val="0"/>
              </a:spcAft>
              <a:buSzPts val="1800"/>
              <a:buNone/>
            </a:pPr>
            <a:endParaRPr>
              <a:solidFill>
                <a:schemeClr val="dk1"/>
              </a:solidFill>
            </a:endParaRPr>
          </a:p>
          <a:p>
            <a:pPr marL="342900" lvl="0" indent="-342900" algn="l" rtl="0">
              <a:spcBef>
                <a:spcPts val="1000"/>
              </a:spcBef>
              <a:spcAft>
                <a:spcPts val="0"/>
              </a:spcAft>
              <a:buSzPts val="1800"/>
              <a:buChar char="🠶"/>
            </a:pPr>
            <a:r>
              <a:rPr lang="fr-FR">
                <a:solidFill>
                  <a:schemeClr val="dk1"/>
                </a:solidFill>
              </a:rPr>
              <a:t>Pour valoriser un projet, il convient de déterminer comment vous comptez fidéliser votre clientèle et quelles sont vos stratégies à cet effet.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La proximité avec les clients joue un rôle stratégique dans l’évolution de l’entreprise, d’où l’utilité de renforcer cette relation naissante à l’aide de produits et services de qualité. </a:t>
            </a:r>
            <a:endParaRPr/>
          </a:p>
        </p:txBody>
      </p:sp>
      <p:pic>
        <p:nvPicPr>
          <p:cNvPr id="567" name="Google Shape;567;p38"/>
          <p:cNvPicPr preferRelativeResize="0"/>
          <p:nvPr/>
        </p:nvPicPr>
        <p:blipFill rotWithShape="1">
          <a:blip r:embed="rId3">
            <a:alphaModFix/>
          </a:blip>
          <a:srcRect/>
          <a:stretch/>
        </p:blipFill>
        <p:spPr>
          <a:xfrm>
            <a:off x="6472631" y="4522488"/>
            <a:ext cx="1418766" cy="20690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74" name="Google Shape;574;p3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b="1">
                <a:solidFill>
                  <a:schemeClr val="dk1"/>
                </a:solidFill>
              </a:rPr>
              <a:t>Les revenus </a:t>
            </a:r>
            <a:endParaRPr b="1">
              <a:solidFill>
                <a:schemeClr val="dk1"/>
              </a:solidFill>
            </a:endParaRPr>
          </a:p>
          <a:p>
            <a:pPr marL="342900" lvl="0" indent="-228600" algn="l" rtl="0">
              <a:spcBef>
                <a:spcPts val="1000"/>
              </a:spcBef>
              <a:spcAft>
                <a:spcPts val="0"/>
              </a:spcAft>
              <a:buSzPts val="1800"/>
              <a:buNone/>
            </a:pPr>
            <a:endParaRPr>
              <a:solidFill>
                <a:schemeClr val="dk1"/>
              </a:solidFill>
            </a:endParaRPr>
          </a:p>
          <a:p>
            <a:pPr marL="342900" lvl="0" indent="-342900" algn="l" rtl="0">
              <a:spcBef>
                <a:spcPts val="1000"/>
              </a:spcBef>
              <a:spcAft>
                <a:spcPts val="0"/>
              </a:spcAft>
              <a:buSzPts val="1800"/>
              <a:buChar char="🠶"/>
            </a:pPr>
            <a:r>
              <a:rPr lang="fr-FR">
                <a:solidFill>
                  <a:schemeClr val="dk1"/>
                </a:solidFill>
              </a:rPr>
              <a:t>Chaque segment de clients génère un revenu contribuant à l’établissement de la valeur de l’entreprise.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La question se pose surtout au niveau des coûts qui peuvent varier en fonction des ressources nécessaires au lancement de l’activité. </a:t>
            </a:r>
            <a:endParaRPr>
              <a:solidFill>
                <a:schemeClr val="dk1"/>
              </a:solidFill>
            </a:endParaRPr>
          </a:p>
        </p:txBody>
      </p:sp>
      <p:pic>
        <p:nvPicPr>
          <p:cNvPr id="575" name="Google Shape;575;p39"/>
          <p:cNvPicPr preferRelativeResize="0"/>
          <p:nvPr/>
        </p:nvPicPr>
        <p:blipFill rotWithShape="1">
          <a:blip r:embed="rId3">
            <a:alphaModFix/>
          </a:blip>
          <a:srcRect/>
          <a:stretch/>
        </p:blipFill>
        <p:spPr>
          <a:xfrm>
            <a:off x="4903787" y="4750681"/>
            <a:ext cx="2699512" cy="11637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168DBA"/>
              </a:buClr>
              <a:buSzPts val="4000"/>
              <a:buFont typeface="Century Gothic"/>
              <a:buNone/>
            </a:pPr>
            <a:r>
              <a:rPr lang="fr-FR"/>
              <a:t>Lean Startup</a:t>
            </a:r>
            <a:endParaRPr/>
          </a:p>
        </p:txBody>
      </p:sp>
      <p:pic>
        <p:nvPicPr>
          <p:cNvPr id="188" name="Google Shape;188;p4"/>
          <p:cNvPicPr preferRelativeResize="0"/>
          <p:nvPr/>
        </p:nvPicPr>
        <p:blipFill rotWithShape="1">
          <a:blip r:embed="rId3">
            <a:alphaModFix/>
          </a:blip>
          <a:srcRect/>
          <a:stretch/>
        </p:blipFill>
        <p:spPr>
          <a:xfrm>
            <a:off x="7226733" y="2151187"/>
            <a:ext cx="3705225" cy="2752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0"/>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82" name="Google Shape;582;p4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Les activités clés de l’entreprise </a:t>
            </a:r>
            <a:endParaRPr b="1">
              <a:solidFill>
                <a:schemeClr val="dk1"/>
              </a:solidFill>
            </a:endParaRPr>
          </a:p>
          <a:p>
            <a:pPr marL="0" lvl="0" indent="0" algn="l" rtl="0">
              <a:spcBef>
                <a:spcPts val="1000"/>
              </a:spcBef>
              <a:spcAft>
                <a:spcPts val="0"/>
              </a:spcAft>
              <a:buSzPts val="1800"/>
              <a:buNone/>
            </a:pPr>
            <a:endParaRPr>
              <a:solidFill>
                <a:schemeClr val="dk1"/>
              </a:solidFill>
            </a:endParaRPr>
          </a:p>
          <a:p>
            <a:pPr marL="342900" lvl="0" indent="-342900" algn="l" rtl="0">
              <a:spcBef>
                <a:spcPts val="1000"/>
              </a:spcBef>
              <a:spcAft>
                <a:spcPts val="0"/>
              </a:spcAft>
              <a:buSzPts val="1800"/>
              <a:buChar char="🠶"/>
            </a:pPr>
            <a:r>
              <a:rPr lang="fr-FR">
                <a:solidFill>
                  <a:schemeClr val="dk1"/>
                </a:solidFill>
              </a:rPr>
              <a:t>Elles comprennent les tâches qui contribuent principalement au bon fonctionnement de votre entreprise et qui touchent tous les produits et services proposés. </a:t>
            </a:r>
            <a:endParaRPr/>
          </a:p>
        </p:txBody>
      </p:sp>
      <p:pic>
        <p:nvPicPr>
          <p:cNvPr id="583" name="Google Shape;583;p40"/>
          <p:cNvPicPr preferRelativeResize="0"/>
          <p:nvPr/>
        </p:nvPicPr>
        <p:blipFill rotWithShape="1">
          <a:blip r:embed="rId3">
            <a:alphaModFix/>
          </a:blip>
          <a:srcRect/>
          <a:stretch/>
        </p:blipFill>
        <p:spPr>
          <a:xfrm>
            <a:off x="5196768" y="4182886"/>
            <a:ext cx="1332985" cy="19569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90" name="Google Shape;590;p41"/>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Les ressources nécessaires</a:t>
            </a:r>
            <a:endParaRPr/>
          </a:p>
          <a:p>
            <a:pPr marL="0" lvl="0" indent="0" algn="l" rtl="0">
              <a:spcBef>
                <a:spcPts val="1000"/>
              </a:spcBef>
              <a:spcAft>
                <a:spcPts val="0"/>
              </a:spcAft>
              <a:buSzPts val="1800"/>
              <a:buNone/>
            </a:pPr>
            <a:endParaRPr b="1">
              <a:solidFill>
                <a:schemeClr val="dk1"/>
              </a:solidFill>
            </a:endParaRPr>
          </a:p>
          <a:p>
            <a:pPr marL="342900" lvl="0" indent="-342900" algn="l" rtl="0">
              <a:spcBef>
                <a:spcPts val="1000"/>
              </a:spcBef>
              <a:spcAft>
                <a:spcPts val="0"/>
              </a:spcAft>
              <a:buSzPts val="1800"/>
              <a:buChar char="🠶"/>
            </a:pPr>
            <a:r>
              <a:rPr lang="fr-FR">
                <a:solidFill>
                  <a:schemeClr val="dk1"/>
                </a:solidFill>
              </a:rPr>
              <a:t>Elles impliquent les moyens humains, financiers, immobiliers et mobiliers entre autres. </a:t>
            </a:r>
            <a:endParaRPr>
              <a:solidFill>
                <a:schemeClr val="dk1"/>
              </a:solidFill>
            </a:endParaRPr>
          </a:p>
        </p:txBody>
      </p:sp>
      <p:pic>
        <p:nvPicPr>
          <p:cNvPr id="591" name="Google Shape;591;p41"/>
          <p:cNvPicPr preferRelativeResize="0"/>
          <p:nvPr/>
        </p:nvPicPr>
        <p:blipFill rotWithShape="1">
          <a:blip r:embed="rId3">
            <a:alphaModFix/>
          </a:blip>
          <a:srcRect/>
          <a:stretch/>
        </p:blipFill>
        <p:spPr>
          <a:xfrm>
            <a:off x="5577592" y="4682497"/>
            <a:ext cx="1462035" cy="19443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2"/>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598" name="Google Shape;598;p42"/>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Les partenaires</a:t>
            </a:r>
            <a:endParaRPr/>
          </a:p>
          <a:p>
            <a:pPr marL="0" lvl="0" indent="0" algn="l" rtl="0">
              <a:spcBef>
                <a:spcPts val="1000"/>
              </a:spcBef>
              <a:spcAft>
                <a:spcPts val="0"/>
              </a:spcAft>
              <a:buSzPts val="1800"/>
              <a:buNone/>
            </a:pPr>
            <a:endParaRPr b="1">
              <a:solidFill>
                <a:schemeClr val="dk1"/>
              </a:solidFill>
            </a:endParaRPr>
          </a:p>
          <a:p>
            <a:pPr marL="342900" lvl="0" indent="-342900" algn="l" rtl="0">
              <a:spcBef>
                <a:spcPts val="1000"/>
              </a:spcBef>
              <a:spcAft>
                <a:spcPts val="0"/>
              </a:spcAft>
              <a:buSzPts val="1800"/>
              <a:buChar char="🠶"/>
            </a:pPr>
            <a:r>
              <a:rPr lang="fr-FR">
                <a:solidFill>
                  <a:schemeClr val="dk1"/>
                </a:solidFill>
              </a:rPr>
              <a:t>Le choix d’un bon partenaire est inclus dans le Business Model Canvas. </a:t>
            </a:r>
            <a:endParaRPr>
              <a:solidFill>
                <a:schemeClr val="dk1"/>
              </a:solidFill>
            </a:endParaRPr>
          </a:p>
          <a:p>
            <a:pPr marL="0" lvl="0" indent="0" algn="l" rtl="0">
              <a:spcBef>
                <a:spcPts val="1000"/>
              </a:spcBef>
              <a:spcAft>
                <a:spcPts val="0"/>
              </a:spcAft>
              <a:buSzPts val="1800"/>
              <a:buNone/>
            </a:pPr>
            <a:endParaRPr>
              <a:solidFill>
                <a:schemeClr val="dk1"/>
              </a:solidFill>
            </a:endParaRPr>
          </a:p>
        </p:txBody>
      </p:sp>
      <p:pic>
        <p:nvPicPr>
          <p:cNvPr id="599" name="Google Shape;599;p42"/>
          <p:cNvPicPr preferRelativeResize="0"/>
          <p:nvPr/>
        </p:nvPicPr>
        <p:blipFill rotWithShape="1">
          <a:blip r:embed="rId3">
            <a:alphaModFix/>
          </a:blip>
          <a:srcRect/>
          <a:stretch/>
        </p:blipFill>
        <p:spPr>
          <a:xfrm>
            <a:off x="5883422" y="3533896"/>
            <a:ext cx="1047168" cy="30944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Bloc de stratégie</a:t>
            </a:r>
            <a:endParaRPr/>
          </a:p>
        </p:txBody>
      </p:sp>
      <p:sp>
        <p:nvSpPr>
          <p:cNvPr id="606" name="Google Shape;606;p4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fr-FR" b="1">
                <a:solidFill>
                  <a:schemeClr val="dk1"/>
                </a:solidFill>
              </a:rPr>
              <a:t>Les coûts</a:t>
            </a:r>
            <a:endParaRPr/>
          </a:p>
          <a:p>
            <a:pPr marL="0" lvl="0" indent="0" algn="l" rtl="0">
              <a:spcBef>
                <a:spcPts val="1000"/>
              </a:spcBef>
              <a:spcAft>
                <a:spcPts val="0"/>
              </a:spcAft>
              <a:buSzPts val="1800"/>
              <a:buNone/>
            </a:pPr>
            <a:endParaRPr b="1">
              <a:solidFill>
                <a:schemeClr val="dk1"/>
              </a:solidFill>
            </a:endParaRPr>
          </a:p>
          <a:p>
            <a:pPr marL="342900" lvl="0" indent="-342900" algn="l" rtl="0">
              <a:spcBef>
                <a:spcPts val="1000"/>
              </a:spcBef>
              <a:spcAft>
                <a:spcPts val="0"/>
              </a:spcAft>
              <a:buSzPts val="1800"/>
              <a:buChar char="🠶"/>
            </a:pPr>
            <a:r>
              <a:rPr lang="fr-FR">
                <a:solidFill>
                  <a:schemeClr val="dk1"/>
                </a:solidFill>
              </a:rPr>
              <a:t>En listant toutes les ressources nécessaires à votre projet, déterminez les coûts prioritaires et les plus conséquents. </a:t>
            </a:r>
            <a:endParaRPr>
              <a:solidFill>
                <a:schemeClr val="dk1"/>
              </a:solidFill>
            </a:endParaRPr>
          </a:p>
          <a:p>
            <a:pPr marL="342900" lvl="0" indent="-342900" algn="l" rtl="0">
              <a:spcBef>
                <a:spcPts val="1000"/>
              </a:spcBef>
              <a:spcAft>
                <a:spcPts val="0"/>
              </a:spcAft>
              <a:buSzPts val="1800"/>
              <a:buChar char="🠶"/>
            </a:pPr>
            <a:r>
              <a:rPr lang="fr-FR">
                <a:solidFill>
                  <a:schemeClr val="dk1"/>
                </a:solidFill>
              </a:rPr>
              <a:t>Établissez une échelle des prix à cet effet.</a:t>
            </a:r>
            <a:endParaRPr/>
          </a:p>
          <a:p>
            <a:pPr marL="0" lvl="0" indent="0" algn="l" rtl="0">
              <a:spcBef>
                <a:spcPts val="1000"/>
              </a:spcBef>
              <a:spcAft>
                <a:spcPts val="0"/>
              </a:spcAft>
              <a:buSzPts val="1800"/>
              <a:buNone/>
            </a:pPr>
            <a:endParaRPr>
              <a:solidFill>
                <a:schemeClr val="dk1"/>
              </a:solidFill>
            </a:endParaRPr>
          </a:p>
        </p:txBody>
      </p:sp>
      <p:pic>
        <p:nvPicPr>
          <p:cNvPr id="607" name="Google Shape;607;p43"/>
          <p:cNvPicPr preferRelativeResize="0"/>
          <p:nvPr/>
        </p:nvPicPr>
        <p:blipFill rotWithShape="1">
          <a:blip r:embed="rId3">
            <a:alphaModFix/>
          </a:blip>
          <a:srcRect/>
          <a:stretch/>
        </p:blipFill>
        <p:spPr>
          <a:xfrm>
            <a:off x="4771319" y="5244472"/>
            <a:ext cx="3032395" cy="12612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Ex : The Business Model Canevas</a:t>
            </a:r>
            <a:endParaRPr/>
          </a:p>
        </p:txBody>
      </p:sp>
      <p:grpSp>
        <p:nvGrpSpPr>
          <p:cNvPr id="613" name="Google Shape;613;p44"/>
          <p:cNvGrpSpPr/>
          <p:nvPr/>
        </p:nvGrpSpPr>
        <p:grpSpPr>
          <a:xfrm>
            <a:off x="2893120" y="1496451"/>
            <a:ext cx="8321784" cy="5361549"/>
            <a:chOff x="2893120" y="1496451"/>
            <a:chExt cx="8321784" cy="5361549"/>
          </a:xfrm>
        </p:grpSpPr>
        <p:pic>
          <p:nvPicPr>
            <p:cNvPr id="614" name="Google Shape;614;p44"/>
            <p:cNvPicPr preferRelativeResize="0"/>
            <p:nvPr/>
          </p:nvPicPr>
          <p:blipFill rotWithShape="1">
            <a:blip r:embed="rId3">
              <a:alphaModFix/>
            </a:blip>
            <a:srcRect/>
            <a:stretch/>
          </p:blipFill>
          <p:spPr>
            <a:xfrm>
              <a:off x="2893120" y="1496451"/>
              <a:ext cx="7910347" cy="5361549"/>
            </a:xfrm>
            <a:prstGeom prst="rect">
              <a:avLst/>
            </a:prstGeom>
            <a:noFill/>
            <a:ln>
              <a:noFill/>
            </a:ln>
          </p:spPr>
        </p:pic>
        <p:pic>
          <p:nvPicPr>
            <p:cNvPr id="615" name="Google Shape;615;p44"/>
            <p:cNvPicPr preferRelativeResize="0"/>
            <p:nvPr/>
          </p:nvPicPr>
          <p:blipFill rotWithShape="1">
            <a:blip r:embed="rId4">
              <a:alphaModFix/>
            </a:blip>
            <a:srcRect/>
            <a:stretch/>
          </p:blipFill>
          <p:spPr>
            <a:xfrm>
              <a:off x="9406908" y="2754489"/>
              <a:ext cx="1807996" cy="1536797"/>
            </a:xfrm>
            <a:prstGeom prst="rect">
              <a:avLst/>
            </a:prstGeom>
            <a:noFill/>
            <a:ln>
              <a:noFill/>
            </a:ln>
          </p:spPr>
        </p:pic>
        <p:pic>
          <p:nvPicPr>
            <p:cNvPr id="616" name="Google Shape;616;p44"/>
            <p:cNvPicPr preferRelativeResize="0"/>
            <p:nvPr/>
          </p:nvPicPr>
          <p:blipFill rotWithShape="1">
            <a:blip r:embed="rId5">
              <a:alphaModFix/>
            </a:blip>
            <a:srcRect/>
            <a:stretch/>
          </p:blipFill>
          <p:spPr>
            <a:xfrm>
              <a:off x="6113555" y="2923560"/>
              <a:ext cx="1469475" cy="930667"/>
            </a:xfrm>
            <a:prstGeom prst="rect">
              <a:avLst/>
            </a:prstGeom>
            <a:noFill/>
            <a:ln>
              <a:noFill/>
            </a:ln>
          </p:spPr>
        </p:pic>
        <p:sp>
          <p:nvSpPr>
            <p:cNvPr id="617" name="Google Shape;617;p44"/>
            <p:cNvSpPr/>
            <p:nvPr/>
          </p:nvSpPr>
          <p:spPr>
            <a:xfrm>
              <a:off x="2938175" y="2754489"/>
              <a:ext cx="1524000" cy="462844"/>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Opérateurs</a:t>
              </a:r>
              <a:endParaRPr sz="1800">
                <a:solidFill>
                  <a:schemeClr val="lt1"/>
                </a:solidFill>
                <a:latin typeface="Century Gothic"/>
                <a:ea typeface="Century Gothic"/>
                <a:cs typeface="Century Gothic"/>
                <a:sym typeface="Century Gothic"/>
              </a:endParaRPr>
            </a:p>
          </p:txBody>
        </p:sp>
        <p:sp>
          <p:nvSpPr>
            <p:cNvPr id="618" name="Google Shape;618;p44"/>
            <p:cNvSpPr/>
            <p:nvPr/>
          </p:nvSpPr>
          <p:spPr>
            <a:xfrm>
              <a:off x="3038807" y="3388894"/>
              <a:ext cx="1250870" cy="462844"/>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Studios</a:t>
              </a:r>
              <a:endParaRPr sz="1800">
                <a:solidFill>
                  <a:schemeClr val="lt1"/>
                </a:solidFill>
                <a:latin typeface="Century Gothic"/>
                <a:ea typeface="Century Gothic"/>
                <a:cs typeface="Century Gothic"/>
                <a:sym typeface="Century Gothic"/>
              </a:endParaRPr>
            </a:p>
          </p:txBody>
        </p:sp>
        <p:sp>
          <p:nvSpPr>
            <p:cNvPr id="619" name="Google Shape;619;p44"/>
            <p:cNvSpPr/>
            <p:nvPr/>
          </p:nvSpPr>
          <p:spPr>
            <a:xfrm>
              <a:off x="4483435" y="1841372"/>
              <a:ext cx="829212" cy="327439"/>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R&amp;D</a:t>
              </a:r>
              <a:endParaRPr sz="1800">
                <a:solidFill>
                  <a:schemeClr val="lt1"/>
                </a:solidFill>
                <a:latin typeface="Century Gothic"/>
                <a:ea typeface="Century Gothic"/>
                <a:cs typeface="Century Gothic"/>
                <a:sym typeface="Century Gothic"/>
              </a:endParaRPr>
            </a:p>
          </p:txBody>
        </p:sp>
        <p:sp>
          <p:nvSpPr>
            <p:cNvPr id="620" name="Google Shape;620;p44"/>
            <p:cNvSpPr/>
            <p:nvPr/>
          </p:nvSpPr>
          <p:spPr>
            <a:xfrm>
              <a:off x="5216872" y="1862896"/>
              <a:ext cx="829212" cy="309825"/>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Dev</a:t>
              </a:r>
              <a:endParaRPr sz="1800">
                <a:solidFill>
                  <a:schemeClr val="lt1"/>
                </a:solidFill>
                <a:latin typeface="Century Gothic"/>
                <a:ea typeface="Century Gothic"/>
                <a:cs typeface="Century Gothic"/>
                <a:sym typeface="Century Gothic"/>
              </a:endParaRPr>
            </a:p>
          </p:txBody>
        </p:sp>
        <p:sp>
          <p:nvSpPr>
            <p:cNvPr id="621" name="Google Shape;621;p44"/>
            <p:cNvSpPr/>
            <p:nvPr/>
          </p:nvSpPr>
          <p:spPr>
            <a:xfrm>
              <a:off x="5312647" y="1548695"/>
              <a:ext cx="829212" cy="314201"/>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PUB</a:t>
              </a:r>
              <a:endParaRPr sz="1800">
                <a:solidFill>
                  <a:schemeClr val="lt1"/>
                </a:solidFill>
                <a:latin typeface="Century Gothic"/>
                <a:ea typeface="Century Gothic"/>
                <a:cs typeface="Century Gothic"/>
                <a:sym typeface="Century Gothic"/>
              </a:endParaRPr>
            </a:p>
          </p:txBody>
        </p:sp>
        <p:sp>
          <p:nvSpPr>
            <p:cNvPr id="622" name="Google Shape;622;p44"/>
            <p:cNvSpPr/>
            <p:nvPr/>
          </p:nvSpPr>
          <p:spPr>
            <a:xfrm>
              <a:off x="4551497" y="2240257"/>
              <a:ext cx="1405066" cy="309551"/>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Innovation</a:t>
              </a:r>
              <a:endParaRPr sz="1800">
                <a:solidFill>
                  <a:schemeClr val="lt1"/>
                </a:solidFill>
                <a:latin typeface="Century Gothic"/>
                <a:ea typeface="Century Gothic"/>
                <a:cs typeface="Century Gothic"/>
                <a:sym typeface="Century Gothic"/>
              </a:endParaRPr>
            </a:p>
          </p:txBody>
        </p:sp>
        <p:sp>
          <p:nvSpPr>
            <p:cNvPr id="623" name="Google Shape;623;p44"/>
            <p:cNvSpPr/>
            <p:nvPr/>
          </p:nvSpPr>
          <p:spPr>
            <a:xfrm>
              <a:off x="4506681" y="2663856"/>
              <a:ext cx="1501467" cy="519407"/>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Production Film</a:t>
              </a:r>
              <a:endParaRPr sz="1800">
                <a:solidFill>
                  <a:schemeClr val="lt1"/>
                </a:solidFill>
                <a:latin typeface="Century Gothic"/>
                <a:ea typeface="Century Gothic"/>
                <a:cs typeface="Century Gothic"/>
                <a:sym typeface="Century Gothic"/>
              </a:endParaRPr>
            </a:p>
          </p:txBody>
        </p:sp>
        <p:sp>
          <p:nvSpPr>
            <p:cNvPr id="624" name="Google Shape;624;p44"/>
            <p:cNvSpPr/>
            <p:nvPr/>
          </p:nvSpPr>
          <p:spPr>
            <a:xfrm>
              <a:off x="4483435" y="3635706"/>
              <a:ext cx="829212" cy="432063"/>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Dev</a:t>
              </a:r>
              <a:endParaRPr sz="1800">
                <a:solidFill>
                  <a:schemeClr val="lt1"/>
                </a:solidFill>
                <a:latin typeface="Century Gothic"/>
                <a:ea typeface="Century Gothic"/>
                <a:cs typeface="Century Gothic"/>
                <a:sym typeface="Century Gothic"/>
              </a:endParaRPr>
            </a:p>
          </p:txBody>
        </p:sp>
        <p:sp>
          <p:nvSpPr>
            <p:cNvPr id="625" name="Google Shape;625;p44"/>
            <p:cNvSpPr/>
            <p:nvPr/>
          </p:nvSpPr>
          <p:spPr>
            <a:xfrm>
              <a:off x="4593828" y="4126653"/>
              <a:ext cx="1414319" cy="432063"/>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Marketing</a:t>
              </a:r>
              <a:endParaRPr sz="1800">
                <a:solidFill>
                  <a:schemeClr val="lt1"/>
                </a:solidFill>
                <a:latin typeface="Century Gothic"/>
                <a:ea typeface="Century Gothic"/>
                <a:cs typeface="Century Gothic"/>
                <a:sym typeface="Century Gothic"/>
              </a:endParaRPr>
            </a:p>
          </p:txBody>
        </p:sp>
        <p:sp>
          <p:nvSpPr>
            <p:cNvPr id="626" name="Google Shape;626;p44"/>
            <p:cNvSpPr/>
            <p:nvPr/>
          </p:nvSpPr>
          <p:spPr>
            <a:xfrm>
              <a:off x="4483435" y="4597819"/>
              <a:ext cx="1541190" cy="432063"/>
            </a:xfrm>
            <a:prstGeom prst="roundRect">
              <a:avLst>
                <a:gd name="adj" fmla="val 16667"/>
              </a:avLst>
            </a:prstGeom>
            <a:solidFill>
              <a:srgbClr val="FFC000"/>
            </a:solidFill>
            <a:ln w="15875" cap="rnd"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Réalisateur</a:t>
              </a:r>
              <a:endParaRPr sz="1800">
                <a:solidFill>
                  <a:schemeClr val="lt1"/>
                </a:solidFill>
                <a:latin typeface="Century Gothic"/>
                <a:ea typeface="Century Gothic"/>
                <a:cs typeface="Century Gothic"/>
                <a:sym typeface="Century Gothic"/>
              </a:endParaRPr>
            </a:p>
          </p:txBody>
        </p:sp>
        <p:sp>
          <p:nvSpPr>
            <p:cNvPr id="627" name="Google Shape;627;p44"/>
            <p:cNvSpPr/>
            <p:nvPr/>
          </p:nvSpPr>
          <p:spPr>
            <a:xfrm>
              <a:off x="3038807" y="5708090"/>
              <a:ext cx="1138082" cy="432063"/>
            </a:xfrm>
            <a:prstGeom prst="roundRect">
              <a:avLst>
                <a:gd name="adj" fmla="val 16667"/>
              </a:avLst>
            </a:prstGeom>
            <a:solidFill>
              <a:srgbClr val="C00000"/>
            </a:solidFill>
            <a:ln w="1587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Serveurs</a:t>
              </a:r>
              <a:endParaRPr sz="1800">
                <a:solidFill>
                  <a:schemeClr val="lt1"/>
                </a:solidFill>
                <a:latin typeface="Century Gothic"/>
                <a:ea typeface="Century Gothic"/>
                <a:cs typeface="Century Gothic"/>
                <a:sym typeface="Century Gothic"/>
              </a:endParaRPr>
            </a:p>
          </p:txBody>
        </p:sp>
        <p:sp>
          <p:nvSpPr>
            <p:cNvPr id="628" name="Google Shape;628;p44"/>
            <p:cNvSpPr/>
            <p:nvPr/>
          </p:nvSpPr>
          <p:spPr>
            <a:xfrm>
              <a:off x="4286191" y="5686191"/>
              <a:ext cx="1151769" cy="432063"/>
            </a:xfrm>
            <a:prstGeom prst="roundRect">
              <a:avLst>
                <a:gd name="adj" fmla="val 16667"/>
              </a:avLst>
            </a:prstGeom>
            <a:solidFill>
              <a:srgbClr val="C00000"/>
            </a:solidFill>
            <a:ln w="1587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Locaux</a:t>
              </a:r>
              <a:endParaRPr sz="1800">
                <a:solidFill>
                  <a:schemeClr val="lt1"/>
                </a:solidFill>
                <a:latin typeface="Century Gothic"/>
                <a:ea typeface="Century Gothic"/>
                <a:cs typeface="Century Gothic"/>
                <a:sym typeface="Century Gothic"/>
              </a:endParaRPr>
            </a:p>
          </p:txBody>
        </p:sp>
        <p:sp>
          <p:nvSpPr>
            <p:cNvPr id="629" name="Google Shape;629;p44"/>
            <p:cNvSpPr/>
            <p:nvPr/>
          </p:nvSpPr>
          <p:spPr>
            <a:xfrm>
              <a:off x="3294697" y="6261146"/>
              <a:ext cx="1151769" cy="432063"/>
            </a:xfrm>
            <a:prstGeom prst="roundRect">
              <a:avLst>
                <a:gd name="adj" fmla="val 16667"/>
              </a:avLst>
            </a:prstGeom>
            <a:solidFill>
              <a:srgbClr val="C00000"/>
            </a:solidFill>
            <a:ln w="15875" cap="rnd"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Equipes</a:t>
              </a:r>
              <a:endParaRPr sz="1800">
                <a:solidFill>
                  <a:schemeClr val="lt1"/>
                </a:solidFill>
                <a:latin typeface="Century Gothic"/>
                <a:ea typeface="Century Gothic"/>
                <a:cs typeface="Century Gothic"/>
                <a:sym typeface="Century Gothic"/>
              </a:endParaRPr>
            </a:p>
          </p:txBody>
        </p:sp>
        <p:sp>
          <p:nvSpPr>
            <p:cNvPr id="630" name="Google Shape;630;p44"/>
            <p:cNvSpPr/>
            <p:nvPr/>
          </p:nvSpPr>
          <p:spPr>
            <a:xfrm>
              <a:off x="6968944" y="6045114"/>
              <a:ext cx="1870256" cy="432063"/>
            </a:xfrm>
            <a:prstGeom prst="roundRect">
              <a:avLst>
                <a:gd name="adj" fmla="val 16667"/>
              </a:avLst>
            </a:prstGeom>
            <a:solidFill>
              <a:srgbClr val="4BCA36"/>
            </a:solidFill>
            <a:ln w="15875" cap="rnd" cmpd="sng">
              <a:solidFill>
                <a:srgbClr val="4BCA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Abonnements</a:t>
              </a:r>
              <a:endParaRPr sz="1800">
                <a:solidFill>
                  <a:schemeClr val="lt1"/>
                </a:solidFill>
                <a:latin typeface="Century Gothic"/>
                <a:ea typeface="Century Gothic"/>
                <a:cs typeface="Century Gothic"/>
                <a:sym typeface="Century Gothic"/>
              </a:endParaRPr>
            </a:p>
          </p:txBody>
        </p:sp>
        <p:sp>
          <p:nvSpPr>
            <p:cNvPr id="631" name="Google Shape;631;p44"/>
            <p:cNvSpPr/>
            <p:nvPr/>
          </p:nvSpPr>
          <p:spPr>
            <a:xfrm>
              <a:off x="7637511" y="3604925"/>
              <a:ext cx="1524000" cy="357475"/>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Opérateurs</a:t>
              </a:r>
              <a:endParaRPr sz="1800">
                <a:solidFill>
                  <a:schemeClr val="lt1"/>
                </a:solidFill>
                <a:latin typeface="Century Gothic"/>
                <a:ea typeface="Century Gothic"/>
                <a:cs typeface="Century Gothic"/>
                <a:sym typeface="Century Gothic"/>
              </a:endParaRPr>
            </a:p>
          </p:txBody>
        </p:sp>
        <p:sp>
          <p:nvSpPr>
            <p:cNvPr id="632" name="Google Shape;632;p44"/>
            <p:cNvSpPr/>
            <p:nvPr/>
          </p:nvSpPr>
          <p:spPr>
            <a:xfrm>
              <a:off x="7445103" y="4041566"/>
              <a:ext cx="2099733" cy="312743"/>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Réseaux Sociaux</a:t>
              </a:r>
              <a:endParaRPr sz="1800">
                <a:solidFill>
                  <a:schemeClr val="lt1"/>
                </a:solidFill>
                <a:latin typeface="Century Gothic"/>
                <a:ea typeface="Century Gothic"/>
                <a:cs typeface="Century Gothic"/>
                <a:sym typeface="Century Gothic"/>
              </a:endParaRPr>
            </a:p>
          </p:txBody>
        </p:sp>
        <p:sp>
          <p:nvSpPr>
            <p:cNvPr id="633" name="Google Shape;633;p44"/>
            <p:cNvSpPr/>
            <p:nvPr/>
          </p:nvSpPr>
          <p:spPr>
            <a:xfrm>
              <a:off x="7637511" y="4422998"/>
              <a:ext cx="1524000" cy="320541"/>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Média</a:t>
              </a:r>
              <a:endParaRPr sz="1800">
                <a:solidFill>
                  <a:schemeClr val="lt1"/>
                </a:solidFill>
                <a:latin typeface="Century Gothic"/>
                <a:ea typeface="Century Gothic"/>
                <a:cs typeface="Century Gothic"/>
                <a:sym typeface="Century Gothic"/>
              </a:endParaRPr>
            </a:p>
          </p:txBody>
        </p:sp>
        <p:sp>
          <p:nvSpPr>
            <p:cNvPr id="634" name="Google Shape;634;p44"/>
            <p:cNvSpPr/>
            <p:nvPr/>
          </p:nvSpPr>
          <p:spPr>
            <a:xfrm>
              <a:off x="7637511" y="4803821"/>
              <a:ext cx="1236054" cy="250170"/>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Store</a:t>
              </a:r>
              <a:endParaRPr sz="1800">
                <a:solidFill>
                  <a:schemeClr val="lt1"/>
                </a:solidFill>
                <a:latin typeface="Century Gothic"/>
                <a:ea typeface="Century Gothic"/>
                <a:cs typeface="Century Gothic"/>
                <a:sym typeface="Century Gothic"/>
              </a:endParaRPr>
            </a:p>
          </p:txBody>
        </p:sp>
        <p:sp>
          <p:nvSpPr>
            <p:cNvPr id="635" name="Google Shape;635;p44"/>
            <p:cNvSpPr/>
            <p:nvPr/>
          </p:nvSpPr>
          <p:spPr>
            <a:xfrm>
              <a:off x="7607836" y="1973269"/>
              <a:ext cx="1524000" cy="357475"/>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Peu de SAV</a:t>
              </a:r>
              <a:endParaRPr sz="1800">
                <a:solidFill>
                  <a:schemeClr val="lt1"/>
                </a:solidFill>
                <a:latin typeface="Century Gothic"/>
                <a:ea typeface="Century Gothic"/>
                <a:cs typeface="Century Gothic"/>
                <a:sym typeface="Century Gothic"/>
              </a:endParaRPr>
            </a:p>
          </p:txBody>
        </p:sp>
        <p:sp>
          <p:nvSpPr>
            <p:cNvPr id="636" name="Google Shape;636;p44"/>
            <p:cNvSpPr/>
            <p:nvPr/>
          </p:nvSpPr>
          <p:spPr>
            <a:xfrm>
              <a:off x="7664006" y="2518083"/>
              <a:ext cx="1524000" cy="357475"/>
            </a:xfrm>
            <a:prstGeom prst="roundRect">
              <a:avLst>
                <a:gd name="adj" fmla="val 16667"/>
              </a:avLst>
            </a:prstGeom>
            <a:solidFill>
              <a:schemeClr val="accent4"/>
            </a:solidFill>
            <a:ln w="15875" cap="rnd" cmpd="sng">
              <a:solidFill>
                <a:srgbClr val="5B2E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a:solidFill>
                    <a:schemeClr val="lt1"/>
                  </a:solidFill>
                  <a:latin typeface="Century Gothic"/>
                  <a:ea typeface="Century Gothic"/>
                  <a:cs typeface="Century Gothic"/>
                  <a:sym typeface="Century Gothic"/>
                </a:rPr>
                <a:t>Soyez libre</a:t>
              </a:r>
              <a:endParaRPr sz="1800">
                <a:solidFill>
                  <a:schemeClr val="lt1"/>
                </a:solidFill>
                <a:latin typeface="Century Gothic"/>
                <a:ea typeface="Century Gothic"/>
                <a:cs typeface="Century Gothic"/>
                <a:sym typeface="Century Gothic"/>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En conclusion</a:t>
            </a:r>
            <a:endParaRPr/>
          </a:p>
        </p:txBody>
      </p:sp>
      <p:sp>
        <p:nvSpPr>
          <p:cNvPr id="643" name="Google Shape;643;p45"/>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b="1">
                <a:solidFill>
                  <a:schemeClr val="accent6"/>
                </a:solidFill>
              </a:rPr>
              <a:t>IL VAUT MIEUX AGIR MAINTENANT DE MANIÈRE IMPARFAITE</a:t>
            </a:r>
            <a:endParaRPr/>
          </a:p>
          <a:p>
            <a:pPr marL="342900" lvl="0" indent="-342900" algn="l" rtl="0">
              <a:spcBef>
                <a:spcPts val="1000"/>
              </a:spcBef>
              <a:spcAft>
                <a:spcPts val="0"/>
              </a:spcAft>
              <a:buSzPts val="1800"/>
              <a:buChar char="🠶"/>
            </a:pPr>
            <a:r>
              <a:rPr lang="fr-FR" b="1">
                <a:solidFill>
                  <a:schemeClr val="accent6"/>
                </a:solidFill>
              </a:rPr>
              <a:t>QUE D’ATTENDRE D’ETRE PARFAIT POUR AGIR</a:t>
            </a:r>
            <a:endParaRPr/>
          </a:p>
          <a:p>
            <a:pPr marL="342900" lvl="0" indent="-228600" algn="l" rtl="0">
              <a:spcBef>
                <a:spcPts val="1000"/>
              </a:spcBef>
              <a:spcAft>
                <a:spcPts val="0"/>
              </a:spcAft>
              <a:buSzPts val="1800"/>
              <a:buNone/>
            </a:pPr>
            <a:endParaRPr b="1">
              <a:solidFill>
                <a:schemeClr val="accent6"/>
              </a:solidFill>
            </a:endParaRPr>
          </a:p>
          <a:p>
            <a:pPr marL="342900" lvl="0" indent="-228600" algn="l" rtl="0">
              <a:spcBef>
                <a:spcPts val="1000"/>
              </a:spcBef>
              <a:spcAft>
                <a:spcPts val="0"/>
              </a:spcAft>
              <a:buSzPts val="1800"/>
              <a:buNone/>
            </a:pPr>
            <a:endParaRPr b="1">
              <a:solidFill>
                <a:schemeClr val="accent6"/>
              </a:solidFill>
            </a:endParaRPr>
          </a:p>
          <a:p>
            <a:pPr marL="342900" lvl="0" indent="-228600" algn="l" rtl="0">
              <a:spcBef>
                <a:spcPts val="1000"/>
              </a:spcBef>
              <a:spcAft>
                <a:spcPts val="0"/>
              </a:spcAft>
              <a:buSzPts val="1800"/>
              <a:buNone/>
            </a:pPr>
            <a:endParaRPr b="1">
              <a:solidFill>
                <a:schemeClr val="accent6"/>
              </a:solidFill>
            </a:endParaRPr>
          </a:p>
          <a:p>
            <a:pPr marL="342900" lvl="0" indent="-342900" algn="l" rtl="0">
              <a:spcBef>
                <a:spcPts val="1000"/>
              </a:spcBef>
              <a:spcAft>
                <a:spcPts val="0"/>
              </a:spcAft>
              <a:buSzPts val="1800"/>
              <a:buChar char="🠶"/>
            </a:pPr>
            <a:r>
              <a:rPr lang="fr-FR">
                <a:solidFill>
                  <a:schemeClr val="accent6"/>
                </a:solidFill>
              </a:rPr>
              <a:t>Apprendre de ses erreurs est primordial pour toute personne qui évolue.</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Un peu de maths …</a:t>
            </a:r>
            <a:endParaRPr/>
          </a:p>
        </p:txBody>
      </p:sp>
      <p:grpSp>
        <p:nvGrpSpPr>
          <p:cNvPr id="194" name="Google Shape;194;p5"/>
          <p:cNvGrpSpPr/>
          <p:nvPr/>
        </p:nvGrpSpPr>
        <p:grpSpPr>
          <a:xfrm>
            <a:off x="3063276" y="2019685"/>
            <a:ext cx="7970983" cy="4036291"/>
            <a:chOff x="2964873" y="2493818"/>
            <a:chExt cx="7970983" cy="4036291"/>
          </a:xfrm>
        </p:grpSpPr>
        <p:sp>
          <p:nvSpPr>
            <p:cNvPr id="195" name="Google Shape;195;p5"/>
            <p:cNvSpPr/>
            <p:nvPr/>
          </p:nvSpPr>
          <p:spPr>
            <a:xfrm>
              <a:off x="9079346" y="2493818"/>
              <a:ext cx="1856510" cy="1727200"/>
            </a:xfrm>
            <a:prstGeom prst="flowChartConnector">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i="0" u="none" strike="noStrike" cap="none">
                  <a:solidFill>
                    <a:schemeClr val="lt1"/>
                  </a:solidFill>
                  <a:latin typeface="Century Gothic"/>
                  <a:ea typeface="Century Gothic"/>
                  <a:cs typeface="Century Gothic"/>
                  <a:sym typeface="Century Gothic"/>
                </a:rPr>
                <a:t>Une culture d’innovation continue</a:t>
              </a:r>
              <a:endParaRPr sz="1400" b="1" i="0" u="none" strike="noStrike" cap="none">
                <a:solidFill>
                  <a:schemeClr val="lt1"/>
                </a:solidFill>
                <a:latin typeface="Century Gothic"/>
                <a:ea typeface="Century Gothic"/>
                <a:cs typeface="Century Gothic"/>
                <a:sym typeface="Century Gothic"/>
              </a:endParaRPr>
            </a:p>
          </p:txBody>
        </p:sp>
        <p:sp>
          <p:nvSpPr>
            <p:cNvPr id="196" name="Google Shape;196;p5"/>
            <p:cNvSpPr/>
            <p:nvPr/>
          </p:nvSpPr>
          <p:spPr>
            <a:xfrm>
              <a:off x="6137563" y="2697018"/>
              <a:ext cx="1487055" cy="1320800"/>
            </a:xfrm>
            <a:prstGeom prst="flowChartConnector">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i="0" u="none" strike="noStrike" cap="none">
                  <a:solidFill>
                    <a:schemeClr val="lt1"/>
                  </a:solidFill>
                  <a:latin typeface="Century Gothic"/>
                  <a:ea typeface="Century Gothic"/>
                  <a:cs typeface="Century Gothic"/>
                  <a:sym typeface="Century Gothic"/>
                </a:rPr>
                <a:t>Start-Up</a:t>
              </a:r>
              <a:endParaRPr sz="1400" b="1" i="0" u="none" strike="noStrike" cap="none">
                <a:solidFill>
                  <a:schemeClr val="lt1"/>
                </a:solidFill>
                <a:latin typeface="Century Gothic"/>
                <a:ea typeface="Century Gothic"/>
                <a:cs typeface="Century Gothic"/>
                <a:sym typeface="Century Gothic"/>
              </a:endParaRPr>
            </a:p>
          </p:txBody>
        </p:sp>
        <p:sp>
          <p:nvSpPr>
            <p:cNvPr id="197" name="Google Shape;197;p5"/>
            <p:cNvSpPr/>
            <p:nvPr/>
          </p:nvSpPr>
          <p:spPr>
            <a:xfrm>
              <a:off x="3195780" y="2697018"/>
              <a:ext cx="1487055" cy="1320800"/>
            </a:xfrm>
            <a:prstGeom prst="flowChartConnector">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i="0" u="none" strike="noStrike" cap="none">
                  <a:solidFill>
                    <a:schemeClr val="lt1"/>
                  </a:solidFill>
                  <a:latin typeface="Century Gothic"/>
                  <a:ea typeface="Century Gothic"/>
                  <a:cs typeface="Century Gothic"/>
                  <a:sym typeface="Century Gothic"/>
                </a:rPr>
                <a:t>Lean</a:t>
              </a:r>
              <a:endParaRPr sz="1400" b="1" i="0" u="none" strike="noStrike" cap="none">
                <a:solidFill>
                  <a:schemeClr val="lt1"/>
                </a:solidFill>
                <a:latin typeface="Century Gothic"/>
                <a:ea typeface="Century Gothic"/>
                <a:cs typeface="Century Gothic"/>
                <a:sym typeface="Century Gothic"/>
              </a:endParaRPr>
            </a:p>
          </p:txBody>
        </p:sp>
        <p:sp>
          <p:nvSpPr>
            <p:cNvPr id="198" name="Google Shape;198;p5"/>
            <p:cNvSpPr/>
            <p:nvPr/>
          </p:nvSpPr>
          <p:spPr>
            <a:xfrm>
              <a:off x="4966853" y="2946402"/>
              <a:ext cx="886691" cy="932873"/>
            </a:xfrm>
            <a:prstGeom prst="plus">
              <a:avLst>
                <a:gd name="adj" fmla="val 42708"/>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9" name="Google Shape;199;p5"/>
            <p:cNvSpPr/>
            <p:nvPr/>
          </p:nvSpPr>
          <p:spPr>
            <a:xfrm>
              <a:off x="7908637" y="3207329"/>
              <a:ext cx="979055" cy="411018"/>
            </a:xfrm>
            <a:prstGeom prst="rightArrow">
              <a:avLst>
                <a:gd name="adj1" fmla="val 50000"/>
                <a:gd name="adj2" fmla="val 50000"/>
              </a:avLst>
            </a:prstGeom>
            <a:solidFill>
              <a:schemeClr val="accent1"/>
            </a:solidFill>
            <a:ln w="15875" cap="rnd"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00" name="Google Shape;200;p5"/>
            <p:cNvSpPr/>
            <p:nvPr/>
          </p:nvSpPr>
          <p:spPr>
            <a:xfrm>
              <a:off x="2964873" y="4424218"/>
              <a:ext cx="2142835" cy="2105891"/>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0" i="0" u="none" strike="noStrike" cap="none">
                  <a:solidFill>
                    <a:schemeClr val="lt1"/>
                  </a:solidFill>
                  <a:latin typeface="Century Gothic"/>
                  <a:ea typeface="Century Gothic"/>
                  <a:cs typeface="Century Gothic"/>
                  <a:sym typeface="Century Gothic"/>
                </a:rPr>
                <a:t>La connaissance intrinsèque des ouvriers </a:t>
              </a:r>
              <a:endParaRPr/>
            </a:p>
            <a:p>
              <a:pPr marL="0" marR="0" lvl="0" indent="0" algn="ctr" rtl="0">
                <a:spcBef>
                  <a:spcPts val="0"/>
                </a:spcBef>
                <a:spcAft>
                  <a:spcPts val="0"/>
                </a:spcAft>
                <a:buNone/>
              </a:pPr>
              <a:r>
                <a:rPr lang="fr-FR" sz="1400" b="0" i="0" u="none" strike="noStrike" cap="none">
                  <a:solidFill>
                    <a:schemeClr val="lt1"/>
                  </a:solidFill>
                  <a:latin typeface="Century Gothic"/>
                  <a:ea typeface="Century Gothic"/>
                  <a:cs typeface="Century Gothic"/>
                  <a:sym typeface="Century Gothic"/>
                </a:rPr>
                <a:t>Just in Time Réduction des tailles de batch Accélération des cycles de production</a:t>
              </a:r>
              <a:endParaRPr sz="1400" b="0" i="0" u="none" strike="noStrike" cap="none">
                <a:solidFill>
                  <a:schemeClr val="lt1"/>
                </a:solidFill>
                <a:latin typeface="Century Gothic"/>
                <a:ea typeface="Century Gothic"/>
                <a:cs typeface="Century Gothic"/>
                <a:sym typeface="Century Gothic"/>
              </a:endParaRPr>
            </a:p>
          </p:txBody>
        </p:sp>
        <p:sp>
          <p:nvSpPr>
            <p:cNvPr id="201" name="Google Shape;201;p5"/>
            <p:cNvSpPr/>
            <p:nvPr/>
          </p:nvSpPr>
          <p:spPr>
            <a:xfrm>
              <a:off x="5911272" y="4424217"/>
              <a:ext cx="2161309" cy="2105891"/>
            </a:xfrm>
            <a:prstGeom prst="roundRect">
              <a:avLst>
                <a:gd name="adj" fmla="val 16667"/>
              </a:avLst>
            </a:prstGeom>
            <a:solidFill>
              <a:schemeClr val="accent3"/>
            </a:solidFill>
            <a:ln w="15875" cap="rnd" cmpd="sng">
              <a:solidFill>
                <a:srgbClr val="1B406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0" i="0" u="none" strike="noStrike" cap="none">
                  <a:solidFill>
                    <a:schemeClr val="lt1"/>
                  </a:solidFill>
                  <a:latin typeface="Century Gothic"/>
                  <a:ea typeface="Century Gothic"/>
                  <a:cs typeface="Century Gothic"/>
                  <a:sym typeface="Century Gothic"/>
                </a:rPr>
                <a:t>« C’est une institution humaine conçue pour créer un nouveau produit ou un service dans des conditions d’extrême incertitude »</a:t>
              </a:r>
              <a:endParaRPr/>
            </a:p>
            <a:p>
              <a:pPr marL="0" marR="0" lvl="0" indent="0" algn="ctr" rtl="0">
                <a:spcBef>
                  <a:spcPts val="0"/>
                </a:spcBef>
                <a:spcAft>
                  <a:spcPts val="0"/>
                </a:spcAft>
                <a:buNone/>
              </a:pPr>
              <a:r>
                <a:rPr lang="fr-FR" sz="1400" b="0" i="0" u="none" strike="noStrike" cap="none">
                  <a:solidFill>
                    <a:schemeClr val="lt1"/>
                  </a:solidFill>
                  <a:latin typeface="Century Gothic"/>
                  <a:ea typeface="Century Gothic"/>
                  <a:cs typeface="Century Gothic"/>
                  <a:sym typeface="Century Gothic"/>
                </a:rPr>
                <a:t>Eric Ries</a:t>
              </a:r>
              <a:endParaRPr sz="14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dirty="0"/>
              <a:t>Inspiration Japonaise (partie </a:t>
            </a:r>
            <a:r>
              <a:rPr lang="fr-FR" dirty="0" err="1"/>
              <a:t>lean</a:t>
            </a:r>
            <a:r>
              <a:rPr lang="fr-FR" dirty="0"/>
              <a:t>)</a:t>
            </a:r>
            <a:endParaRPr dirty="0"/>
          </a:p>
        </p:txBody>
      </p:sp>
      <p:sp>
        <p:nvSpPr>
          <p:cNvPr id="208" name="Google Shape;208;p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Inspiré du Lean Manufacturing créé par Toyota, Eric Ries publie « The Lean Startup » en 2008.</a:t>
            </a: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Le Lean Startup est une manière d’entreprendre, basée sur des itérations : </a:t>
            </a:r>
            <a:endParaRPr/>
          </a:p>
          <a:p>
            <a:pPr marL="742950" lvl="1" indent="-285750" algn="l" rtl="0">
              <a:spcBef>
                <a:spcPts val="1000"/>
              </a:spcBef>
              <a:spcAft>
                <a:spcPts val="0"/>
              </a:spcAft>
              <a:buSzPts val="1600"/>
              <a:buChar char="🠶"/>
            </a:pPr>
            <a:r>
              <a:rPr lang="fr-FR"/>
              <a:t>Lancer une offre minimum, </a:t>
            </a:r>
            <a:endParaRPr/>
          </a:p>
          <a:p>
            <a:pPr marL="742950" lvl="1" indent="-285750" algn="l" rtl="0">
              <a:spcBef>
                <a:spcPts val="1000"/>
              </a:spcBef>
              <a:spcAft>
                <a:spcPts val="0"/>
              </a:spcAft>
              <a:buSzPts val="1600"/>
              <a:buChar char="🠶"/>
            </a:pPr>
            <a:r>
              <a:rPr lang="fr-FR"/>
              <a:t>Tester le marché, </a:t>
            </a:r>
            <a:endParaRPr/>
          </a:p>
          <a:p>
            <a:pPr marL="742950" lvl="1" indent="-285750" algn="l" rtl="0">
              <a:spcBef>
                <a:spcPts val="1000"/>
              </a:spcBef>
              <a:spcAft>
                <a:spcPts val="0"/>
              </a:spcAft>
              <a:buSzPts val="1600"/>
              <a:buChar char="🠶"/>
            </a:pPr>
            <a:r>
              <a:rPr lang="fr-FR"/>
              <a:t>Ajuster son produit, </a:t>
            </a:r>
            <a:endParaRPr/>
          </a:p>
          <a:p>
            <a:pPr marL="742950" lvl="1" indent="-285750" algn="l" rtl="0">
              <a:spcBef>
                <a:spcPts val="1000"/>
              </a:spcBef>
              <a:spcAft>
                <a:spcPts val="0"/>
              </a:spcAft>
              <a:buSzPts val="1600"/>
              <a:buChar char="🠶"/>
            </a:pPr>
            <a:r>
              <a:rPr lang="fr-FR"/>
              <a:t>Et recommencer jusqu’à trouver la meilleure idée à vendre.  </a:t>
            </a:r>
            <a:endParaRPr/>
          </a:p>
        </p:txBody>
      </p:sp>
      <p:pic>
        <p:nvPicPr>
          <p:cNvPr id="209" name="Google Shape;209;p6"/>
          <p:cNvPicPr preferRelativeResize="0"/>
          <p:nvPr/>
        </p:nvPicPr>
        <p:blipFill rotWithShape="1">
          <a:blip r:embed="rId3">
            <a:alphaModFix/>
          </a:blip>
          <a:srcRect/>
          <a:stretch/>
        </p:blipFill>
        <p:spPr>
          <a:xfrm>
            <a:off x="8794044" y="5096981"/>
            <a:ext cx="3213229" cy="16227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Lean Startup</a:t>
            </a:r>
            <a:endParaRPr/>
          </a:p>
        </p:txBody>
      </p:sp>
      <p:sp>
        <p:nvSpPr>
          <p:cNvPr id="216" name="Google Shape;216;p7"/>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Surtout pour des nouveaux produits</a:t>
            </a:r>
            <a:endParaRPr/>
          </a:p>
          <a:p>
            <a:pPr marL="742950" lvl="1" indent="-285750" algn="l" rtl="0">
              <a:spcBef>
                <a:spcPts val="1000"/>
              </a:spcBef>
              <a:spcAft>
                <a:spcPts val="0"/>
              </a:spcAft>
              <a:buSzPts val="1600"/>
              <a:buChar char="🠶"/>
            </a:pPr>
            <a:r>
              <a:rPr lang="fr-FR"/>
              <a:t>Vision et ambition forte par itération rapide</a:t>
            </a:r>
            <a:endParaRPr/>
          </a:p>
          <a:p>
            <a:pPr marL="742950" lvl="1" indent="-285750" algn="l" rtl="0">
              <a:spcBef>
                <a:spcPts val="1000"/>
              </a:spcBef>
              <a:spcAft>
                <a:spcPts val="0"/>
              </a:spcAft>
              <a:buSzPts val="1600"/>
              <a:buChar char="🠶"/>
            </a:pPr>
            <a:r>
              <a:rPr lang="fr-FR"/>
              <a:t>En prenant en compte les feedback (clients, consommateurs ...)</a:t>
            </a:r>
            <a:endParaRPr/>
          </a:p>
          <a:p>
            <a:pPr marL="742950" lvl="1" indent="-184150" algn="l" rtl="0">
              <a:spcBef>
                <a:spcPts val="1000"/>
              </a:spcBef>
              <a:spcAft>
                <a:spcPts val="0"/>
              </a:spcAft>
              <a:buSzPts val="1600"/>
              <a:buNone/>
            </a:pPr>
            <a:endParaRPr/>
          </a:p>
          <a:p>
            <a:pPr marL="342900" lvl="0" indent="-342900" algn="l" rtl="0">
              <a:spcBef>
                <a:spcPts val="1000"/>
              </a:spcBef>
              <a:spcAft>
                <a:spcPts val="0"/>
              </a:spcAft>
              <a:buSzPts val="1800"/>
              <a:buChar char="🠶"/>
            </a:pPr>
            <a:r>
              <a:rPr lang="fr-FR"/>
              <a:t>Pas de planning ou objectifs long terme</a:t>
            </a:r>
            <a:endParaRPr/>
          </a:p>
          <a:p>
            <a:pPr marL="342900" lvl="0" indent="-228600" algn="l" rtl="0">
              <a:spcBef>
                <a:spcPts val="1000"/>
              </a:spcBef>
              <a:spcAft>
                <a:spcPts val="0"/>
              </a:spcAft>
              <a:buSzPts val="1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Les 5 principes du Lean Startup</a:t>
            </a:r>
            <a:endParaRPr/>
          </a:p>
        </p:txBody>
      </p:sp>
      <p:sp>
        <p:nvSpPr>
          <p:cNvPr id="223" name="Google Shape;223;p8"/>
          <p:cNvSpPr txBox="1">
            <a:spLocks noGrp="1"/>
          </p:cNvSpPr>
          <p:nvPr>
            <p:ph type="body" idx="1"/>
          </p:nvPr>
        </p:nvSpPr>
        <p:spPr>
          <a:xfrm>
            <a:off x="2589212" y="2133600"/>
            <a:ext cx="8915400" cy="331893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Les entrepreneurs sont partout</a:t>
            </a:r>
            <a:endParaRPr/>
          </a:p>
          <a:p>
            <a:pPr marL="742950" lvl="1" indent="-285750" algn="l" rtl="0">
              <a:spcBef>
                <a:spcPts val="1000"/>
              </a:spcBef>
              <a:spcAft>
                <a:spcPts val="0"/>
              </a:spcAft>
              <a:buSzPts val="1600"/>
              <a:buChar char="🠶"/>
            </a:pPr>
            <a:r>
              <a:rPr lang="fr-FR" i="1"/>
              <a:t>« Une institution humaine conçue pour créer de nouveaux produits et services dans des conditions d’incertitudes extrêmes »</a:t>
            </a:r>
            <a:endParaRPr/>
          </a:p>
          <a:p>
            <a:pPr marL="742950" lvl="1" indent="-184150" algn="l" rtl="0">
              <a:spcBef>
                <a:spcPts val="1000"/>
              </a:spcBef>
              <a:spcAft>
                <a:spcPts val="0"/>
              </a:spcAft>
              <a:buSzPts val="1600"/>
              <a:buNone/>
            </a:pPr>
            <a:endParaRPr/>
          </a:p>
          <a:p>
            <a:pPr marL="342900" lvl="0" indent="-342900" algn="l" rtl="0">
              <a:spcBef>
                <a:spcPts val="1000"/>
              </a:spcBef>
              <a:spcAft>
                <a:spcPts val="0"/>
              </a:spcAft>
              <a:buSzPts val="1800"/>
              <a:buChar char="🠶"/>
            </a:pPr>
            <a:r>
              <a:rPr lang="fr-FR"/>
              <a:t>L’entrepreneuriat c’est du management</a:t>
            </a:r>
            <a:endParaRPr/>
          </a:p>
          <a:p>
            <a:pPr marL="742950" lvl="1" indent="-285750" algn="l" rtl="0">
              <a:spcBef>
                <a:spcPts val="1000"/>
              </a:spcBef>
              <a:spcAft>
                <a:spcPts val="0"/>
              </a:spcAft>
              <a:buSzPts val="1600"/>
              <a:buChar char="🠶"/>
            </a:pPr>
            <a:r>
              <a:rPr lang="fr-FR"/>
              <a:t>Une approche managériale adaptée à son évolution dans un contexte d’incertitude extrême et promouvoir l’innovation créatrice de croissance</a:t>
            </a:r>
            <a:endParaRPr/>
          </a:p>
          <a:p>
            <a:pPr marL="742950" lvl="1" indent="-184150" algn="l" rtl="0">
              <a:spcBef>
                <a:spcPts val="1000"/>
              </a:spcBef>
              <a:spcAft>
                <a:spcPts val="0"/>
              </a:spcAft>
              <a:buSzPts val="1600"/>
              <a:buNone/>
            </a:pPr>
            <a:endParaRPr/>
          </a:p>
          <a:p>
            <a:pPr marL="342900" lvl="0" indent="-228600" algn="l" rtl="0">
              <a:spcBef>
                <a:spcPts val="1000"/>
              </a:spcBef>
              <a:spcAft>
                <a:spcPts val="0"/>
              </a:spcAft>
              <a:buSzPts val="1800"/>
              <a:buNone/>
            </a:pPr>
            <a:endParaRPr/>
          </a:p>
        </p:txBody>
      </p:sp>
      <p:pic>
        <p:nvPicPr>
          <p:cNvPr id="224" name="Google Shape;224;p8"/>
          <p:cNvPicPr preferRelativeResize="0"/>
          <p:nvPr/>
        </p:nvPicPr>
        <p:blipFill rotWithShape="1">
          <a:blip r:embed="rId3">
            <a:alphaModFix/>
          </a:blip>
          <a:srcRect/>
          <a:stretch/>
        </p:blipFill>
        <p:spPr>
          <a:xfrm>
            <a:off x="5261283" y="4723297"/>
            <a:ext cx="1898977" cy="19156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fr-FR"/>
              <a:t>Les 5 principes du Lean Startup</a:t>
            </a:r>
            <a:endParaRPr/>
          </a:p>
        </p:txBody>
      </p:sp>
      <p:sp>
        <p:nvSpPr>
          <p:cNvPr id="231" name="Google Shape;231;p9"/>
          <p:cNvSpPr txBox="1">
            <a:spLocks noGrp="1"/>
          </p:cNvSpPr>
          <p:nvPr>
            <p:ph type="body" idx="1"/>
          </p:nvPr>
        </p:nvSpPr>
        <p:spPr>
          <a:xfrm>
            <a:off x="2589212" y="2133600"/>
            <a:ext cx="8915400" cy="41656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fr-FR"/>
              <a:t>Un apprentissage validé et des hypothèses vérifiées</a:t>
            </a:r>
            <a:endParaRPr/>
          </a:p>
          <a:p>
            <a:pPr marL="742950" lvl="1" indent="-285750" algn="l" rtl="0">
              <a:spcBef>
                <a:spcPts val="1000"/>
              </a:spcBef>
              <a:spcAft>
                <a:spcPts val="0"/>
              </a:spcAft>
              <a:buSzPts val="1600"/>
              <a:buChar char="🠶"/>
            </a:pPr>
            <a:r>
              <a:rPr lang="fr-FR"/>
              <a:t>Vérifier le plus rapidement possible les hypothèses sur lesquelles les idées et les innovations de la startup ont été bâties ou découvrir un marché, client, ….</a:t>
            </a:r>
            <a:endParaRPr/>
          </a:p>
          <a:p>
            <a:pPr marL="742950" lvl="1" indent="-184150" algn="l" rtl="0">
              <a:spcBef>
                <a:spcPts val="1000"/>
              </a:spcBef>
              <a:spcAft>
                <a:spcPts val="0"/>
              </a:spcAft>
              <a:buSzPts val="1600"/>
              <a:buNone/>
            </a:pPr>
            <a:endParaRPr/>
          </a:p>
          <a:p>
            <a:pPr marL="342900" lvl="0" indent="-342900" algn="l" rtl="0">
              <a:spcBef>
                <a:spcPts val="1000"/>
              </a:spcBef>
              <a:spcAft>
                <a:spcPts val="0"/>
              </a:spcAft>
              <a:buSzPts val="1800"/>
              <a:buChar char="🠶"/>
            </a:pPr>
            <a:r>
              <a:rPr lang="fr-FR"/>
              <a:t>Build-Measure-Learn ou Développer-Mesurer-Apprendre</a:t>
            </a:r>
            <a:endParaRPr/>
          </a:p>
          <a:p>
            <a:pPr marL="742950" lvl="1" indent="-285750" algn="l" rtl="0">
              <a:spcBef>
                <a:spcPts val="1000"/>
              </a:spcBef>
              <a:spcAft>
                <a:spcPts val="0"/>
              </a:spcAft>
              <a:buSzPts val="1600"/>
              <a:buChar char="🠶"/>
            </a:pPr>
            <a:r>
              <a:rPr lang="fr-FR"/>
              <a:t>Son activité fondamentale se résume à la transformation d’idées innovantes en produits. Évaluer leurs adoptions par les clients et en conclure s’il faut persévérer ou changer de trajectoire (notion de pivot).</a:t>
            </a:r>
            <a:endParaRPr/>
          </a:p>
          <a:p>
            <a:pPr marL="342900" lvl="0" indent="-228600" algn="l" rtl="0">
              <a:spcBef>
                <a:spcPts val="1000"/>
              </a:spcBef>
              <a:spcAft>
                <a:spcPts val="0"/>
              </a:spcAft>
              <a:buSzPts val="1800"/>
              <a:buNone/>
            </a:pPr>
            <a:endParaRPr/>
          </a:p>
          <a:p>
            <a:pPr marL="342900" lvl="0" indent="-342900" algn="l" rtl="0">
              <a:spcBef>
                <a:spcPts val="1000"/>
              </a:spcBef>
              <a:spcAft>
                <a:spcPts val="0"/>
              </a:spcAft>
              <a:buSzPts val="1800"/>
              <a:buChar char="🠶"/>
            </a:pPr>
            <a:r>
              <a:rPr lang="fr-FR"/>
              <a:t>Suivi et contrôle de l’innovation</a:t>
            </a:r>
            <a:endParaRPr/>
          </a:p>
          <a:p>
            <a:pPr marL="742950" lvl="1" indent="-285750" algn="l" rtl="0">
              <a:spcBef>
                <a:spcPts val="1000"/>
              </a:spcBef>
              <a:spcAft>
                <a:spcPts val="0"/>
              </a:spcAft>
              <a:buSzPts val="1600"/>
              <a:buChar char="🠶"/>
            </a:pPr>
            <a:r>
              <a:rPr lang="fr-FR"/>
              <a:t>Afin d’optimiser les chances de succès et rendre des comptes à toutes les parties prenantes</a:t>
            </a:r>
            <a:endParaRPr/>
          </a:p>
        </p:txBody>
      </p:sp>
      <p:pic>
        <p:nvPicPr>
          <p:cNvPr id="232" name="Google Shape;232;p9"/>
          <p:cNvPicPr preferRelativeResize="0"/>
          <p:nvPr/>
        </p:nvPicPr>
        <p:blipFill rotWithShape="1">
          <a:blip r:embed="rId3">
            <a:alphaModFix/>
          </a:blip>
          <a:srcRect/>
          <a:stretch/>
        </p:blipFill>
        <p:spPr>
          <a:xfrm>
            <a:off x="9670831" y="290689"/>
            <a:ext cx="2466729" cy="1614311"/>
          </a:xfrm>
          <a:prstGeom prst="rect">
            <a:avLst/>
          </a:prstGeom>
          <a:noFill/>
          <a:ln>
            <a:noFill/>
          </a:ln>
        </p:spPr>
      </p:pic>
    </p:spTree>
  </p:cSld>
  <p:clrMapOvr>
    <a:masterClrMapping/>
  </p:clrMapOvr>
</p:sld>
</file>

<file path=ppt/theme/theme1.xml><?xml version="1.0" encoding="utf-8"?>
<a:theme xmlns:a="http://schemas.openxmlformats.org/drawingml/2006/main" name="Brin">
  <a:themeElements>
    <a:clrScheme name="Brin">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3643</Words>
  <Application>Microsoft Office PowerPoint</Application>
  <PresentationFormat>Grand écran</PresentationFormat>
  <Paragraphs>426</Paragraphs>
  <Slides>45</Slides>
  <Notes>45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45</vt:i4>
      </vt:variant>
    </vt:vector>
  </HeadingPairs>
  <TitlesOfParts>
    <vt:vector size="50" baseType="lpstr">
      <vt:lpstr>Arial</vt:lpstr>
      <vt:lpstr>Century Gothic</vt:lpstr>
      <vt:lpstr>Noto Sans Symbols</vt:lpstr>
      <vt:lpstr>Calibri</vt:lpstr>
      <vt:lpstr>Brin</vt:lpstr>
      <vt:lpstr>Méthodes agiles de gestion et amorçage de projet</vt:lpstr>
      <vt:lpstr>Déroulement de la formation</vt:lpstr>
      <vt:lpstr>Créativité</vt:lpstr>
      <vt:lpstr>Lean Startup</vt:lpstr>
      <vt:lpstr>Un peu de maths …</vt:lpstr>
      <vt:lpstr>Inspiration Japonaise (partie lean)</vt:lpstr>
      <vt:lpstr>Lean Startup</vt:lpstr>
      <vt:lpstr>Les 5 principes du Lean Startup</vt:lpstr>
      <vt:lpstr>Les 5 principes du Lean Startup</vt:lpstr>
      <vt:lpstr>On commence par </vt:lpstr>
      <vt:lpstr>Le MVP</vt:lpstr>
      <vt:lpstr>Le MVP</vt:lpstr>
      <vt:lpstr>La boucle de feedback</vt:lpstr>
      <vt:lpstr>Trouver des indicateurs pertinents</vt:lpstr>
      <vt:lpstr>Comptabilité de l’innovation</vt:lpstr>
      <vt:lpstr>Le sens des indicateurs</vt:lpstr>
      <vt:lpstr>La boucle de feedback</vt:lpstr>
      <vt:lpstr>Cycle de vie</vt:lpstr>
      <vt:lpstr>Et si on essayait !</vt:lpstr>
      <vt:lpstr>Persona : Carte d’empathie</vt:lpstr>
      <vt:lpstr>Exemple de carte d’empathie : NETFLIX</vt:lpstr>
      <vt:lpstr>The Value Proposition Canvas</vt:lpstr>
      <vt:lpstr>The Value Proposition Canvas</vt:lpstr>
      <vt:lpstr>The Value Proposition Canvas</vt:lpstr>
      <vt:lpstr>The Value Proposition Canvas</vt:lpstr>
      <vt:lpstr>Ex : The Value Proposition Canvas</vt:lpstr>
      <vt:lpstr>The Value Proposition Canvas</vt:lpstr>
      <vt:lpstr>The Value Proposition Canvas</vt:lpstr>
      <vt:lpstr>The Value Proposition Canvas</vt:lpstr>
      <vt:lpstr>Ex :The Value Proposition Canvas</vt:lpstr>
      <vt:lpstr>The Value Proposition Canvas</vt:lpstr>
      <vt:lpstr>The Value Proposition Canvas</vt:lpstr>
      <vt:lpstr>The Business Model Canevas</vt:lpstr>
      <vt:lpstr>The Business Model Canevas</vt:lpstr>
      <vt:lpstr>Bloc de stratégie</vt:lpstr>
      <vt:lpstr>Bloc de stratégie</vt:lpstr>
      <vt:lpstr>Bloc de stratégie</vt:lpstr>
      <vt:lpstr>Bloc de stratégie</vt:lpstr>
      <vt:lpstr>Bloc de stratégie</vt:lpstr>
      <vt:lpstr>Bloc de stratégie</vt:lpstr>
      <vt:lpstr>Bloc de stratégie</vt:lpstr>
      <vt:lpstr>Bloc de stratégie</vt:lpstr>
      <vt:lpstr>Bloc de stratégie</vt:lpstr>
      <vt:lpstr>Ex : The Business Model Canevas</vt:lpstr>
      <vt:lpstr>En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agiles de gestion et amorçage de projet</dc:title>
  <dc:creator>Sandrine ZUK</dc:creator>
  <cp:lastModifiedBy>Kervin KUENY</cp:lastModifiedBy>
  <cp:revision>2</cp:revision>
  <dcterms:created xsi:type="dcterms:W3CDTF">2021-02-22T10:09:31Z</dcterms:created>
  <dcterms:modified xsi:type="dcterms:W3CDTF">2024-02-07T22:49:43Z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6fc66b-1ac8-4c70-8e69-e4d9779ebfec_Enabled">
    <vt:lpwstr>true</vt:lpwstr>
  </property>
  <property fmtid="{D5CDD505-2E9C-101B-9397-08002B2CF9AE}" pid="3" name="MSIP_Label_cf6fc66b-1ac8-4c70-8e69-e4d9779ebfec_SetDate">
    <vt:lpwstr>2024-02-06T19:57:11Z</vt:lpwstr>
  </property>
  <property fmtid="{D5CDD505-2E9C-101B-9397-08002B2CF9AE}" pid="4" name="MSIP_Label_cf6fc66b-1ac8-4c70-8e69-e4d9779ebfec_Method">
    <vt:lpwstr>Privileged</vt:lpwstr>
  </property>
  <property fmtid="{D5CDD505-2E9C-101B-9397-08002B2CF9AE}" pid="5" name="MSIP_Label_cf6fc66b-1ac8-4c70-8e69-e4d9779ebfec_Name">
    <vt:lpwstr>Document_Public</vt:lpwstr>
  </property>
  <property fmtid="{D5CDD505-2E9C-101B-9397-08002B2CF9AE}" pid="6" name="MSIP_Label_cf6fc66b-1ac8-4c70-8e69-e4d9779ebfec_SiteId">
    <vt:lpwstr>09b07065-15c8-4f56-812c-e223c6d8bd2d</vt:lpwstr>
  </property>
  <property fmtid="{D5CDD505-2E9C-101B-9397-08002B2CF9AE}" pid="7" name="MSIP_Label_cf6fc66b-1ac8-4c70-8e69-e4d9779ebfec_ActionId">
    <vt:lpwstr>9d14ced5-61d1-451b-a1d7-6ca55f6a31e0</vt:lpwstr>
  </property>
  <property fmtid="{D5CDD505-2E9C-101B-9397-08002B2CF9AE}" pid="8" name="MSIP_Label_cf6fc66b-1ac8-4c70-8e69-e4d9779ebfec_ContentBits">
    <vt:lpwstr>2</vt:lpwstr>
  </property>
  <property fmtid="{D5CDD505-2E9C-101B-9397-08002B2CF9AE}" pid="9" name="ClassificationContentMarkingFooterLocations">
    <vt:lpwstr>Brin:3</vt:lpwstr>
  </property>
  <property fmtid="{D5CDD505-2E9C-101B-9397-08002B2CF9AE}" pid="10" name="ClassificationContentMarkingFooterText">
    <vt:lpwstr>Public</vt:lpwstr>
  </property>
</Properties>
</file>